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3"/>
  </p:notesMasterIdLst>
  <p:handoutMasterIdLst>
    <p:handoutMasterId r:id="rId24"/>
  </p:handoutMasterIdLst>
  <p:sldIdLst>
    <p:sldId id="464" r:id="rId4"/>
    <p:sldId id="465" r:id="rId5"/>
    <p:sldId id="256" r:id="rId6"/>
    <p:sldId id="448" r:id="rId7"/>
    <p:sldId id="360" r:id="rId8"/>
    <p:sldId id="440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67" r:id="rId19"/>
    <p:sldId id="460" r:id="rId20"/>
    <p:sldId id="461" r:id="rId21"/>
    <p:sldId id="400" r:id="rId22"/>
  </p:sldIdLst>
  <p:sldSz cx="9144000" cy="6858000" type="screen4x3"/>
  <p:notesSz cx="6888163" cy="100203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33FF"/>
    <a:srgbClr val="FF9966"/>
    <a:srgbClr val="FF00FF"/>
    <a:srgbClr val="FF0000"/>
    <a:srgbClr val="FF990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1" autoAdjust="0"/>
    <p:restoredTop sz="94662" autoAdjust="0"/>
  </p:normalViewPr>
  <p:slideViewPr>
    <p:cSldViewPr>
      <p:cViewPr>
        <p:scale>
          <a:sx n="70" d="100"/>
          <a:sy n="70" d="100"/>
        </p:scale>
        <p:origin x="-15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2B6C44-FFC5-4535-8D0B-2378EB3CD92F}" type="doc">
      <dgm:prSet loTypeId="urn:microsoft.com/office/officeart/2005/8/layout/equation1" loCatId="process" qsTypeId="urn:microsoft.com/office/officeart/2005/8/quickstyle/simple1" qsCatId="simple" csTypeId="urn:microsoft.com/office/officeart/2005/8/colors/accent2_2" csCatId="accent2" phldr="1"/>
      <dgm:spPr/>
    </dgm:pt>
    <dgm:pt modelId="{195DE5C9-019C-4053-89FC-93BA8AB40A8F}">
      <dgm:prSet phldrT="[Text]" custT="1"/>
      <dgm:spPr/>
      <dgm:t>
        <a:bodyPr/>
        <a:lstStyle/>
        <a:p>
          <a:endParaRPr lang="en-US" sz="1400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DE118CFB-DDDA-4DB1-B5E9-A8BED5C060B5}" type="parTrans" cxnId="{3AC312DD-8755-48A2-948B-29E912C89FD1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B5800DC8-8FA4-4EA2-8A56-8415203A80F5}" type="sibTrans" cxnId="{3AC312DD-8755-48A2-948B-29E912C89FD1}">
      <dgm:prSet custT="1"/>
      <dgm:spPr/>
      <dgm:t>
        <a:bodyPr/>
        <a:lstStyle/>
        <a:p>
          <a:endParaRPr lang="en-US" sz="105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8C0C0EC9-C0B1-4AE5-90A3-5C79F21FF2BD}">
      <dgm:prSet phldrT="[Text]" custT="1"/>
      <dgm:spPr/>
      <dgm:t>
        <a:bodyPr/>
        <a:lstStyle/>
        <a:p>
          <a:endParaRPr lang="en-US" sz="1400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CC57FADC-0B7E-4E0C-9300-9BBDB84BEA58}" type="parTrans" cxnId="{60F930D0-17CF-4927-BF3A-42F4A98BAD0C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74D46463-17C3-4A24-896B-A4A09E8D4A48}" type="sibTrans" cxnId="{60F930D0-17CF-4927-BF3A-42F4A98BAD0C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8EEFDEAC-CA27-4436-AD27-18EB75D90641}">
      <dgm:prSet phldrT="[Text]" custT="1"/>
      <dgm:spPr/>
      <dgm:t>
        <a:bodyPr/>
        <a:lstStyle/>
        <a:p>
          <a:endParaRPr lang="en-US" sz="1400" dirty="0">
            <a:solidFill>
              <a:schemeClr val="accent2">
                <a:lumMod val="60000"/>
                <a:lumOff val="40000"/>
              </a:schemeClr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5D6EC2DB-2C5A-4E53-8208-008D5EB8F6DF}" type="parTrans" cxnId="{4A656320-81F6-431C-87F5-94784A5EB605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DCC84085-1BEF-4B04-9916-AE547B48BFAF}" type="sibTrans" cxnId="{4A656320-81F6-431C-87F5-94784A5EB605}">
      <dgm:prSet custT="1"/>
      <dgm:spPr/>
      <dgm:t>
        <a:bodyPr/>
        <a:lstStyle/>
        <a:p>
          <a:endParaRPr lang="en-US" sz="105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284DCEC8-09F6-4A89-AF2A-B6964CE7204A}">
      <dgm:prSet phldrT="[Text]" custT="1"/>
      <dgm:spPr/>
      <dgm:t>
        <a:bodyPr/>
        <a:lstStyle/>
        <a:p>
          <a:endParaRPr lang="en-US" sz="1400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90C17121-AF13-4F3C-B312-B5692B945435}" type="parTrans" cxnId="{91BFC616-DF98-4852-BBD7-4DDC533C63C1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341FAC9B-5BE6-4351-9001-C56194733191}" type="sibTrans" cxnId="{91BFC616-DF98-4852-BBD7-4DDC533C63C1}">
      <dgm:prSet custT="1"/>
      <dgm:spPr/>
      <dgm:t>
        <a:bodyPr/>
        <a:lstStyle/>
        <a:p>
          <a:endParaRPr lang="en-US" sz="105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44AC63FC-0176-4F43-B051-6D731CB45C4A}">
      <dgm:prSet phldrT="[Text]" custT="1"/>
      <dgm:spPr/>
      <dgm:t>
        <a:bodyPr/>
        <a:lstStyle/>
        <a:p>
          <a:endParaRPr lang="en-US" sz="1400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7A1DB3EA-81F1-49A5-A270-4CA39848BF6A}" type="parTrans" cxnId="{422FF72E-6D22-43B0-B2AF-798A9C2B8571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0703E556-526C-41DB-BDD1-04234C070715}" type="sibTrans" cxnId="{422FF72E-6D22-43B0-B2AF-798A9C2B8571}">
      <dgm:prSet custT="1"/>
      <dgm:spPr/>
      <dgm:t>
        <a:bodyPr/>
        <a:lstStyle/>
        <a:p>
          <a:endParaRPr lang="en-US" sz="28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F3A4867E-05D4-416A-8814-4619FE6F72B3}">
      <dgm:prSet phldrT="[Text]" custT="1"/>
      <dgm:spPr/>
      <dgm:t>
        <a:bodyPr/>
        <a:lstStyle/>
        <a:p>
          <a:endParaRPr lang="en-US" sz="1400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471CC165-CC51-4BB2-A4DB-190676390CA1}" type="sibTrans" cxnId="{E59C5ACB-5D00-4B09-9667-BB782815F920}">
      <dgm:prSet custT="1"/>
      <dgm:spPr/>
      <dgm:t>
        <a:bodyPr/>
        <a:lstStyle/>
        <a:p>
          <a:endParaRPr lang="en-US" sz="105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5115BB47-5E51-45F3-A0DF-79C56D4C0AE6}" type="parTrans" cxnId="{E59C5ACB-5D00-4B09-9667-BB782815F920}">
      <dgm:prSet/>
      <dgm:spPr/>
      <dgm:t>
        <a:bodyPr/>
        <a:lstStyle/>
        <a:p>
          <a:endParaRPr lang="en-US" sz="400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B1162D2B-87D2-4FCA-B534-3DE3B9DA839C}" type="pres">
      <dgm:prSet presAssocID="{F72B6C44-FFC5-4535-8D0B-2378EB3CD92F}" presName="linearFlow" presStyleCnt="0">
        <dgm:presLayoutVars>
          <dgm:dir/>
          <dgm:resizeHandles val="exact"/>
        </dgm:presLayoutVars>
      </dgm:prSet>
      <dgm:spPr/>
    </dgm:pt>
    <dgm:pt modelId="{4C052382-5E52-4B2C-89C6-B0CF836D45ED}" type="pres">
      <dgm:prSet presAssocID="{F3A4867E-05D4-416A-8814-4619FE6F72B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A14AC3-D4AE-4EFF-AEF5-637D4456F1DC}" type="pres">
      <dgm:prSet presAssocID="{471CC165-CC51-4BB2-A4DB-190676390CA1}" presName="spacerL" presStyleCnt="0"/>
      <dgm:spPr/>
    </dgm:pt>
    <dgm:pt modelId="{BBEE87F1-ACAD-4A79-8627-81AAF0ED34F4}" type="pres">
      <dgm:prSet presAssocID="{471CC165-CC51-4BB2-A4DB-190676390CA1}" presName="sibTrans" presStyleLbl="sibTrans2D1" presStyleIdx="0" presStyleCnt="5"/>
      <dgm:spPr/>
      <dgm:t>
        <a:bodyPr/>
        <a:lstStyle/>
        <a:p>
          <a:endParaRPr lang="en-US"/>
        </a:p>
      </dgm:t>
    </dgm:pt>
    <dgm:pt modelId="{F9C871AF-A8BA-4411-86B2-1E12908E2A3C}" type="pres">
      <dgm:prSet presAssocID="{471CC165-CC51-4BB2-A4DB-190676390CA1}" presName="spacerR" presStyleCnt="0"/>
      <dgm:spPr/>
    </dgm:pt>
    <dgm:pt modelId="{5C52096B-F44C-4C67-A163-F2A49EB0F2EE}" type="pres">
      <dgm:prSet presAssocID="{195DE5C9-019C-4053-89FC-93BA8AB40A8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6FAF90-80B6-46E9-8359-ABB015056833}" type="pres">
      <dgm:prSet presAssocID="{B5800DC8-8FA4-4EA2-8A56-8415203A80F5}" presName="spacerL" presStyleCnt="0"/>
      <dgm:spPr/>
    </dgm:pt>
    <dgm:pt modelId="{8B40488C-01A0-47AE-B7E5-7FEB729A38FC}" type="pres">
      <dgm:prSet presAssocID="{B5800DC8-8FA4-4EA2-8A56-8415203A80F5}" presName="sibTrans" presStyleLbl="sibTrans2D1" presStyleIdx="1" presStyleCnt="5"/>
      <dgm:spPr/>
      <dgm:t>
        <a:bodyPr/>
        <a:lstStyle/>
        <a:p>
          <a:endParaRPr lang="en-US"/>
        </a:p>
      </dgm:t>
    </dgm:pt>
    <dgm:pt modelId="{3A00B414-F354-4EF9-8D3D-103110E7BF89}" type="pres">
      <dgm:prSet presAssocID="{B5800DC8-8FA4-4EA2-8A56-8415203A80F5}" presName="spacerR" presStyleCnt="0"/>
      <dgm:spPr/>
    </dgm:pt>
    <dgm:pt modelId="{FC7EC07D-7FBC-4F0C-A968-0889409F9FD3}" type="pres">
      <dgm:prSet presAssocID="{8EEFDEAC-CA27-4436-AD27-18EB75D9064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D7688A-758E-4514-9FB5-95CD67338CAF}" type="pres">
      <dgm:prSet presAssocID="{DCC84085-1BEF-4B04-9916-AE547B48BFAF}" presName="spacerL" presStyleCnt="0"/>
      <dgm:spPr/>
    </dgm:pt>
    <dgm:pt modelId="{ACDB5CAB-DE12-49DE-9899-FE50D9479080}" type="pres">
      <dgm:prSet presAssocID="{DCC84085-1BEF-4B04-9916-AE547B48BFAF}" presName="sibTrans" presStyleLbl="sibTrans2D1" presStyleIdx="2" presStyleCnt="5"/>
      <dgm:spPr/>
      <dgm:t>
        <a:bodyPr/>
        <a:lstStyle/>
        <a:p>
          <a:endParaRPr lang="en-US"/>
        </a:p>
      </dgm:t>
    </dgm:pt>
    <dgm:pt modelId="{B05A2853-B18D-48B7-B907-2BE342372806}" type="pres">
      <dgm:prSet presAssocID="{DCC84085-1BEF-4B04-9916-AE547B48BFAF}" presName="spacerR" presStyleCnt="0"/>
      <dgm:spPr/>
    </dgm:pt>
    <dgm:pt modelId="{C3729F7B-ABE2-4C40-B14A-EA6FE5F4AF04}" type="pres">
      <dgm:prSet presAssocID="{284DCEC8-09F6-4A89-AF2A-B6964CE7204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CC0D5F-9383-4616-9172-E85C1BC29830}" type="pres">
      <dgm:prSet presAssocID="{341FAC9B-5BE6-4351-9001-C56194733191}" presName="spacerL" presStyleCnt="0"/>
      <dgm:spPr/>
    </dgm:pt>
    <dgm:pt modelId="{45F97EB6-60BD-4986-88F7-B9FB95BB7326}" type="pres">
      <dgm:prSet presAssocID="{341FAC9B-5BE6-4351-9001-C5619473319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6E8071D2-DAC2-418E-947A-4860795060D6}" type="pres">
      <dgm:prSet presAssocID="{341FAC9B-5BE6-4351-9001-C56194733191}" presName="spacerR" presStyleCnt="0"/>
      <dgm:spPr/>
    </dgm:pt>
    <dgm:pt modelId="{B03C34FD-7156-4A20-9133-D2E897CE0B42}" type="pres">
      <dgm:prSet presAssocID="{44AC63FC-0176-4F43-B051-6D731CB45C4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ECA144-A90C-4C8C-A1B3-043A5723BE13}" type="pres">
      <dgm:prSet presAssocID="{0703E556-526C-41DB-BDD1-04234C070715}" presName="spacerL" presStyleCnt="0"/>
      <dgm:spPr/>
    </dgm:pt>
    <dgm:pt modelId="{14D3E67C-0BF3-4A78-A4D6-D1568FE9EC65}" type="pres">
      <dgm:prSet presAssocID="{0703E556-526C-41DB-BDD1-04234C070715}" presName="sibTrans" presStyleLbl="sibTrans2D1" presStyleIdx="4" presStyleCnt="5"/>
      <dgm:spPr/>
      <dgm:t>
        <a:bodyPr/>
        <a:lstStyle/>
        <a:p>
          <a:endParaRPr lang="en-US"/>
        </a:p>
      </dgm:t>
    </dgm:pt>
    <dgm:pt modelId="{906E3F32-CB71-4051-BDCA-314F48E00D37}" type="pres">
      <dgm:prSet presAssocID="{0703E556-526C-41DB-BDD1-04234C070715}" presName="spacerR" presStyleCnt="0"/>
      <dgm:spPr/>
    </dgm:pt>
    <dgm:pt modelId="{6531D196-141E-4519-BEE1-3A0DCDCD83ED}" type="pres">
      <dgm:prSet presAssocID="{8C0C0EC9-C0B1-4AE5-90A3-5C79F21FF2B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BED929-BFCF-4FF1-B46A-CC20989DA7E8}" type="presOf" srcId="{341FAC9B-5BE6-4351-9001-C56194733191}" destId="{45F97EB6-60BD-4986-88F7-B9FB95BB7326}" srcOrd="0" destOrd="0" presId="urn:microsoft.com/office/officeart/2005/8/layout/equation1"/>
    <dgm:cxn modelId="{91BFC616-DF98-4852-BBD7-4DDC533C63C1}" srcId="{F72B6C44-FFC5-4535-8D0B-2378EB3CD92F}" destId="{284DCEC8-09F6-4A89-AF2A-B6964CE7204A}" srcOrd="3" destOrd="0" parTransId="{90C17121-AF13-4F3C-B312-B5692B945435}" sibTransId="{341FAC9B-5BE6-4351-9001-C56194733191}"/>
    <dgm:cxn modelId="{4977F254-FAB2-46B4-BF76-DBA5D00ED13E}" type="presOf" srcId="{471CC165-CC51-4BB2-A4DB-190676390CA1}" destId="{BBEE87F1-ACAD-4A79-8627-81AAF0ED34F4}" srcOrd="0" destOrd="0" presId="urn:microsoft.com/office/officeart/2005/8/layout/equation1"/>
    <dgm:cxn modelId="{D465FB2A-B163-47F8-AE46-97AAC928A01F}" type="presOf" srcId="{F3A4867E-05D4-416A-8814-4619FE6F72B3}" destId="{4C052382-5E52-4B2C-89C6-B0CF836D45ED}" srcOrd="0" destOrd="0" presId="urn:microsoft.com/office/officeart/2005/8/layout/equation1"/>
    <dgm:cxn modelId="{99ADADA1-3661-4A0E-BB90-1BE762ADD48B}" type="presOf" srcId="{195DE5C9-019C-4053-89FC-93BA8AB40A8F}" destId="{5C52096B-F44C-4C67-A163-F2A49EB0F2EE}" srcOrd="0" destOrd="0" presId="urn:microsoft.com/office/officeart/2005/8/layout/equation1"/>
    <dgm:cxn modelId="{E59C5ACB-5D00-4B09-9667-BB782815F920}" srcId="{F72B6C44-FFC5-4535-8D0B-2378EB3CD92F}" destId="{F3A4867E-05D4-416A-8814-4619FE6F72B3}" srcOrd="0" destOrd="0" parTransId="{5115BB47-5E51-45F3-A0DF-79C56D4C0AE6}" sibTransId="{471CC165-CC51-4BB2-A4DB-190676390CA1}"/>
    <dgm:cxn modelId="{4B9B5FEB-F7B3-41EB-991F-CAFC6A25D931}" type="presOf" srcId="{8C0C0EC9-C0B1-4AE5-90A3-5C79F21FF2BD}" destId="{6531D196-141E-4519-BEE1-3A0DCDCD83ED}" srcOrd="0" destOrd="0" presId="urn:microsoft.com/office/officeart/2005/8/layout/equation1"/>
    <dgm:cxn modelId="{B499F80E-9C86-43E8-8C93-C38BAB1DF396}" type="presOf" srcId="{8EEFDEAC-CA27-4436-AD27-18EB75D90641}" destId="{FC7EC07D-7FBC-4F0C-A968-0889409F9FD3}" srcOrd="0" destOrd="0" presId="urn:microsoft.com/office/officeart/2005/8/layout/equation1"/>
    <dgm:cxn modelId="{7C04B198-E4C2-4289-8A74-CF24768154EB}" type="presOf" srcId="{F72B6C44-FFC5-4535-8D0B-2378EB3CD92F}" destId="{B1162D2B-87D2-4FCA-B534-3DE3B9DA839C}" srcOrd="0" destOrd="0" presId="urn:microsoft.com/office/officeart/2005/8/layout/equation1"/>
    <dgm:cxn modelId="{3AC312DD-8755-48A2-948B-29E912C89FD1}" srcId="{F72B6C44-FFC5-4535-8D0B-2378EB3CD92F}" destId="{195DE5C9-019C-4053-89FC-93BA8AB40A8F}" srcOrd="1" destOrd="0" parTransId="{DE118CFB-DDDA-4DB1-B5E9-A8BED5C060B5}" sibTransId="{B5800DC8-8FA4-4EA2-8A56-8415203A80F5}"/>
    <dgm:cxn modelId="{422FF72E-6D22-43B0-B2AF-798A9C2B8571}" srcId="{F72B6C44-FFC5-4535-8D0B-2378EB3CD92F}" destId="{44AC63FC-0176-4F43-B051-6D731CB45C4A}" srcOrd="4" destOrd="0" parTransId="{7A1DB3EA-81F1-49A5-A270-4CA39848BF6A}" sibTransId="{0703E556-526C-41DB-BDD1-04234C070715}"/>
    <dgm:cxn modelId="{25DF6CFE-F370-4BCA-B875-782B5A51E821}" type="presOf" srcId="{DCC84085-1BEF-4B04-9916-AE547B48BFAF}" destId="{ACDB5CAB-DE12-49DE-9899-FE50D9479080}" srcOrd="0" destOrd="0" presId="urn:microsoft.com/office/officeart/2005/8/layout/equation1"/>
    <dgm:cxn modelId="{5A0DCFD3-CF99-49CA-9A4C-331E68E9B2B9}" type="presOf" srcId="{284DCEC8-09F6-4A89-AF2A-B6964CE7204A}" destId="{C3729F7B-ABE2-4C40-B14A-EA6FE5F4AF04}" srcOrd="0" destOrd="0" presId="urn:microsoft.com/office/officeart/2005/8/layout/equation1"/>
    <dgm:cxn modelId="{4A656320-81F6-431C-87F5-94784A5EB605}" srcId="{F72B6C44-FFC5-4535-8D0B-2378EB3CD92F}" destId="{8EEFDEAC-CA27-4436-AD27-18EB75D90641}" srcOrd="2" destOrd="0" parTransId="{5D6EC2DB-2C5A-4E53-8208-008D5EB8F6DF}" sibTransId="{DCC84085-1BEF-4B04-9916-AE547B48BFAF}"/>
    <dgm:cxn modelId="{5FB02E8A-9526-41FB-9D31-99A769203A94}" type="presOf" srcId="{44AC63FC-0176-4F43-B051-6D731CB45C4A}" destId="{B03C34FD-7156-4A20-9133-D2E897CE0B42}" srcOrd="0" destOrd="0" presId="urn:microsoft.com/office/officeart/2005/8/layout/equation1"/>
    <dgm:cxn modelId="{821AB7DC-A431-471F-A597-A828BBECBE36}" type="presOf" srcId="{B5800DC8-8FA4-4EA2-8A56-8415203A80F5}" destId="{8B40488C-01A0-47AE-B7E5-7FEB729A38FC}" srcOrd="0" destOrd="0" presId="urn:microsoft.com/office/officeart/2005/8/layout/equation1"/>
    <dgm:cxn modelId="{60F930D0-17CF-4927-BF3A-42F4A98BAD0C}" srcId="{F72B6C44-FFC5-4535-8D0B-2378EB3CD92F}" destId="{8C0C0EC9-C0B1-4AE5-90A3-5C79F21FF2BD}" srcOrd="5" destOrd="0" parTransId="{CC57FADC-0B7E-4E0C-9300-9BBDB84BEA58}" sibTransId="{74D46463-17C3-4A24-896B-A4A09E8D4A48}"/>
    <dgm:cxn modelId="{EDAD57D6-BF28-47BE-B139-3AB9F1DCD5A7}" type="presOf" srcId="{0703E556-526C-41DB-BDD1-04234C070715}" destId="{14D3E67C-0BF3-4A78-A4D6-D1568FE9EC65}" srcOrd="0" destOrd="0" presId="urn:microsoft.com/office/officeart/2005/8/layout/equation1"/>
    <dgm:cxn modelId="{A2287DC2-A4D2-4CBD-8CF7-50726FD7B3BE}" type="presParOf" srcId="{B1162D2B-87D2-4FCA-B534-3DE3B9DA839C}" destId="{4C052382-5E52-4B2C-89C6-B0CF836D45ED}" srcOrd="0" destOrd="0" presId="urn:microsoft.com/office/officeart/2005/8/layout/equation1"/>
    <dgm:cxn modelId="{F7C838C9-1E2A-4213-87EC-1C593D3BCE6B}" type="presParOf" srcId="{B1162D2B-87D2-4FCA-B534-3DE3B9DA839C}" destId="{FEA14AC3-D4AE-4EFF-AEF5-637D4456F1DC}" srcOrd="1" destOrd="0" presId="urn:microsoft.com/office/officeart/2005/8/layout/equation1"/>
    <dgm:cxn modelId="{42C58C7B-71EE-47D9-930B-E1044CAA8D04}" type="presParOf" srcId="{B1162D2B-87D2-4FCA-B534-3DE3B9DA839C}" destId="{BBEE87F1-ACAD-4A79-8627-81AAF0ED34F4}" srcOrd="2" destOrd="0" presId="urn:microsoft.com/office/officeart/2005/8/layout/equation1"/>
    <dgm:cxn modelId="{CC0EC7BA-9BAA-43D7-BC2A-18DA19ABDD10}" type="presParOf" srcId="{B1162D2B-87D2-4FCA-B534-3DE3B9DA839C}" destId="{F9C871AF-A8BA-4411-86B2-1E12908E2A3C}" srcOrd="3" destOrd="0" presId="urn:microsoft.com/office/officeart/2005/8/layout/equation1"/>
    <dgm:cxn modelId="{1F0C8911-F1C6-4B9A-BCFD-81703614D130}" type="presParOf" srcId="{B1162D2B-87D2-4FCA-B534-3DE3B9DA839C}" destId="{5C52096B-F44C-4C67-A163-F2A49EB0F2EE}" srcOrd="4" destOrd="0" presId="urn:microsoft.com/office/officeart/2005/8/layout/equation1"/>
    <dgm:cxn modelId="{C120F935-D007-4F88-B59A-8D91E8D06E3F}" type="presParOf" srcId="{B1162D2B-87D2-4FCA-B534-3DE3B9DA839C}" destId="{776FAF90-80B6-46E9-8359-ABB015056833}" srcOrd="5" destOrd="0" presId="urn:microsoft.com/office/officeart/2005/8/layout/equation1"/>
    <dgm:cxn modelId="{86DCDFAB-0D39-4549-B1C2-A22158D8B14E}" type="presParOf" srcId="{B1162D2B-87D2-4FCA-B534-3DE3B9DA839C}" destId="{8B40488C-01A0-47AE-B7E5-7FEB729A38FC}" srcOrd="6" destOrd="0" presId="urn:microsoft.com/office/officeart/2005/8/layout/equation1"/>
    <dgm:cxn modelId="{DC408E1F-7520-4D58-871F-F129920B4D73}" type="presParOf" srcId="{B1162D2B-87D2-4FCA-B534-3DE3B9DA839C}" destId="{3A00B414-F354-4EF9-8D3D-103110E7BF89}" srcOrd="7" destOrd="0" presId="urn:microsoft.com/office/officeart/2005/8/layout/equation1"/>
    <dgm:cxn modelId="{5B20DFFB-6B8D-4BDB-B15C-B735E6FCEA45}" type="presParOf" srcId="{B1162D2B-87D2-4FCA-B534-3DE3B9DA839C}" destId="{FC7EC07D-7FBC-4F0C-A968-0889409F9FD3}" srcOrd="8" destOrd="0" presId="urn:microsoft.com/office/officeart/2005/8/layout/equation1"/>
    <dgm:cxn modelId="{E2C0533F-BAD5-4DCD-BE06-194D37FD73D5}" type="presParOf" srcId="{B1162D2B-87D2-4FCA-B534-3DE3B9DA839C}" destId="{CDD7688A-758E-4514-9FB5-95CD67338CAF}" srcOrd="9" destOrd="0" presId="urn:microsoft.com/office/officeart/2005/8/layout/equation1"/>
    <dgm:cxn modelId="{C4A12F10-95BB-4A8B-837B-C342A0B95A31}" type="presParOf" srcId="{B1162D2B-87D2-4FCA-B534-3DE3B9DA839C}" destId="{ACDB5CAB-DE12-49DE-9899-FE50D9479080}" srcOrd="10" destOrd="0" presId="urn:microsoft.com/office/officeart/2005/8/layout/equation1"/>
    <dgm:cxn modelId="{D8C34D74-73B6-4827-BEA6-DED90800199E}" type="presParOf" srcId="{B1162D2B-87D2-4FCA-B534-3DE3B9DA839C}" destId="{B05A2853-B18D-48B7-B907-2BE342372806}" srcOrd="11" destOrd="0" presId="urn:microsoft.com/office/officeart/2005/8/layout/equation1"/>
    <dgm:cxn modelId="{802800BA-6974-4948-85E6-0C1F8176878F}" type="presParOf" srcId="{B1162D2B-87D2-4FCA-B534-3DE3B9DA839C}" destId="{C3729F7B-ABE2-4C40-B14A-EA6FE5F4AF04}" srcOrd="12" destOrd="0" presId="urn:microsoft.com/office/officeart/2005/8/layout/equation1"/>
    <dgm:cxn modelId="{F729D336-8BF0-4A95-9B43-9CA24C92A79A}" type="presParOf" srcId="{B1162D2B-87D2-4FCA-B534-3DE3B9DA839C}" destId="{1DCC0D5F-9383-4616-9172-E85C1BC29830}" srcOrd="13" destOrd="0" presId="urn:microsoft.com/office/officeart/2005/8/layout/equation1"/>
    <dgm:cxn modelId="{D5D56068-764A-4C61-8734-858B583504D2}" type="presParOf" srcId="{B1162D2B-87D2-4FCA-B534-3DE3B9DA839C}" destId="{45F97EB6-60BD-4986-88F7-B9FB95BB7326}" srcOrd="14" destOrd="0" presId="urn:microsoft.com/office/officeart/2005/8/layout/equation1"/>
    <dgm:cxn modelId="{690A77F0-D51F-474B-B446-80CAEB201C4F}" type="presParOf" srcId="{B1162D2B-87D2-4FCA-B534-3DE3B9DA839C}" destId="{6E8071D2-DAC2-418E-947A-4860795060D6}" srcOrd="15" destOrd="0" presId="urn:microsoft.com/office/officeart/2005/8/layout/equation1"/>
    <dgm:cxn modelId="{0AE85826-CC91-427B-AC4F-0F7E9256F97A}" type="presParOf" srcId="{B1162D2B-87D2-4FCA-B534-3DE3B9DA839C}" destId="{B03C34FD-7156-4A20-9133-D2E897CE0B42}" srcOrd="16" destOrd="0" presId="urn:microsoft.com/office/officeart/2005/8/layout/equation1"/>
    <dgm:cxn modelId="{2D111F34-BEFF-4AE1-975B-11DB710F8571}" type="presParOf" srcId="{B1162D2B-87D2-4FCA-B534-3DE3B9DA839C}" destId="{3CECA144-A90C-4C8C-A1B3-043A5723BE13}" srcOrd="17" destOrd="0" presId="urn:microsoft.com/office/officeart/2005/8/layout/equation1"/>
    <dgm:cxn modelId="{107E186E-3211-42E2-A2FA-2FDB426228DC}" type="presParOf" srcId="{B1162D2B-87D2-4FCA-B534-3DE3B9DA839C}" destId="{14D3E67C-0BF3-4A78-A4D6-D1568FE9EC65}" srcOrd="18" destOrd="0" presId="urn:microsoft.com/office/officeart/2005/8/layout/equation1"/>
    <dgm:cxn modelId="{0ADA9323-E508-4851-8FAC-385EB78B16D3}" type="presParOf" srcId="{B1162D2B-87D2-4FCA-B534-3DE3B9DA839C}" destId="{906E3F32-CB71-4051-BDCA-314F48E00D37}" srcOrd="19" destOrd="0" presId="urn:microsoft.com/office/officeart/2005/8/layout/equation1"/>
    <dgm:cxn modelId="{A6239758-4B01-4BE0-A594-81CC7938565D}" type="presParOf" srcId="{B1162D2B-87D2-4FCA-B534-3DE3B9DA839C}" destId="{6531D196-141E-4519-BEE1-3A0DCDCD83ED}" srcOrd="2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052382-5E52-4B2C-89C6-B0CF836D45ED}">
      <dsp:nvSpPr>
        <dsp:cNvPr id="0" name=""/>
        <dsp:cNvSpPr/>
      </dsp:nvSpPr>
      <dsp:spPr>
        <a:xfrm>
          <a:off x="1512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79558" y="322979"/>
        <a:ext cx="376841" cy="376841"/>
      </dsp:txXfrm>
    </dsp:sp>
    <dsp:sp modelId="{BBEE87F1-ACAD-4A79-8627-81AAF0ED34F4}">
      <dsp:nvSpPr>
        <dsp:cNvPr id="0" name=""/>
        <dsp:cNvSpPr/>
      </dsp:nvSpPr>
      <dsp:spPr>
        <a:xfrm>
          <a:off x="577720" y="356849"/>
          <a:ext cx="309101" cy="30910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618691" y="475049"/>
        <a:ext cx="227159" cy="72701"/>
      </dsp:txXfrm>
    </dsp:sp>
    <dsp:sp modelId="{5C52096B-F44C-4C67-A163-F2A49EB0F2EE}">
      <dsp:nvSpPr>
        <dsp:cNvPr id="0" name=""/>
        <dsp:cNvSpPr/>
      </dsp:nvSpPr>
      <dsp:spPr>
        <a:xfrm>
          <a:off x="930095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1008141" y="322979"/>
        <a:ext cx="376841" cy="376841"/>
      </dsp:txXfrm>
    </dsp:sp>
    <dsp:sp modelId="{8B40488C-01A0-47AE-B7E5-7FEB729A38FC}">
      <dsp:nvSpPr>
        <dsp:cNvPr id="0" name=""/>
        <dsp:cNvSpPr/>
      </dsp:nvSpPr>
      <dsp:spPr>
        <a:xfrm>
          <a:off x="1506303" y="356849"/>
          <a:ext cx="309101" cy="30910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1547274" y="475049"/>
        <a:ext cx="227159" cy="72701"/>
      </dsp:txXfrm>
    </dsp:sp>
    <dsp:sp modelId="{FC7EC07D-7FBC-4F0C-A968-0889409F9FD3}">
      <dsp:nvSpPr>
        <dsp:cNvPr id="0" name=""/>
        <dsp:cNvSpPr/>
      </dsp:nvSpPr>
      <dsp:spPr>
        <a:xfrm>
          <a:off x="1858679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accent2">
                <a:lumMod val="60000"/>
                <a:lumOff val="40000"/>
              </a:schemeClr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1936725" y="322979"/>
        <a:ext cx="376841" cy="376841"/>
      </dsp:txXfrm>
    </dsp:sp>
    <dsp:sp modelId="{ACDB5CAB-DE12-49DE-9899-FE50D9479080}">
      <dsp:nvSpPr>
        <dsp:cNvPr id="0" name=""/>
        <dsp:cNvSpPr/>
      </dsp:nvSpPr>
      <dsp:spPr>
        <a:xfrm>
          <a:off x="2434887" y="356849"/>
          <a:ext cx="309101" cy="30910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2475858" y="475049"/>
        <a:ext cx="227159" cy="72701"/>
      </dsp:txXfrm>
    </dsp:sp>
    <dsp:sp modelId="{C3729F7B-ABE2-4C40-B14A-EA6FE5F4AF04}">
      <dsp:nvSpPr>
        <dsp:cNvPr id="0" name=""/>
        <dsp:cNvSpPr/>
      </dsp:nvSpPr>
      <dsp:spPr>
        <a:xfrm>
          <a:off x="2787263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2865309" y="322979"/>
        <a:ext cx="376841" cy="376841"/>
      </dsp:txXfrm>
    </dsp:sp>
    <dsp:sp modelId="{45F97EB6-60BD-4986-88F7-B9FB95BB7326}">
      <dsp:nvSpPr>
        <dsp:cNvPr id="0" name=""/>
        <dsp:cNvSpPr/>
      </dsp:nvSpPr>
      <dsp:spPr>
        <a:xfrm>
          <a:off x="3363471" y="356849"/>
          <a:ext cx="309101" cy="30910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3404442" y="475049"/>
        <a:ext cx="227159" cy="72701"/>
      </dsp:txXfrm>
    </dsp:sp>
    <dsp:sp modelId="{B03C34FD-7156-4A20-9133-D2E897CE0B42}">
      <dsp:nvSpPr>
        <dsp:cNvPr id="0" name=""/>
        <dsp:cNvSpPr/>
      </dsp:nvSpPr>
      <dsp:spPr>
        <a:xfrm>
          <a:off x="3715847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3793893" y="322979"/>
        <a:ext cx="376841" cy="376841"/>
      </dsp:txXfrm>
    </dsp:sp>
    <dsp:sp modelId="{14D3E67C-0BF3-4A78-A4D6-D1568FE9EC65}">
      <dsp:nvSpPr>
        <dsp:cNvPr id="0" name=""/>
        <dsp:cNvSpPr/>
      </dsp:nvSpPr>
      <dsp:spPr>
        <a:xfrm>
          <a:off x="4292055" y="356849"/>
          <a:ext cx="309101" cy="309101"/>
        </a:xfrm>
        <a:prstGeom prst="mathEqual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4333026" y="420524"/>
        <a:ext cx="227159" cy="181751"/>
      </dsp:txXfrm>
    </dsp:sp>
    <dsp:sp modelId="{6531D196-141E-4519-BEE1-3A0DCDCD83ED}">
      <dsp:nvSpPr>
        <dsp:cNvPr id="0" name=""/>
        <dsp:cNvSpPr/>
      </dsp:nvSpPr>
      <dsp:spPr>
        <a:xfrm>
          <a:off x="4644431" y="244933"/>
          <a:ext cx="532933" cy="5329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4722477" y="322979"/>
        <a:ext cx="376841" cy="376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F157334-8066-49EE-B056-B1A7C33467C9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E985F12-ADE2-4456-A4CA-A3CB46B998D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0697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61EE9F8-CD63-40F2-B54B-D8B5D89D1C6B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92D99FE-E9DB-4F5A-8DF1-95A5FB237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76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19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9752" y="19888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22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0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25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27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03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4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4210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07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6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6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26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11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498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60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60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4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085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9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1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548245"/>
            <a:ext cx="78867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89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084483"/>
            <a:ext cx="83439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144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7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2483427"/>
            <a:ext cx="78867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26269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143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34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4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4"/>
            <a:ext cx="3374136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0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547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6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40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59" y="1672934"/>
            <a:ext cx="2630091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4" y="457200"/>
            <a:ext cx="5431583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59" y="4590288"/>
            <a:ext cx="2635923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3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683327"/>
            <a:ext cx="2344340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024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1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457200"/>
            <a:ext cx="5286375" cy="5719762"/>
          </a:xfrm>
        </p:spPr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white"/>
                </a:solidFill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1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1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77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2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4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3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51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75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046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Add a footer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>
                <a:solidFill>
                  <a:prstClr val="white"/>
                </a:solidFill>
              </a:rPr>
              <a:pPr/>
              <a:t>12/12/2018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74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24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7.png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3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228600" y="2756848"/>
            <a:ext cx="7086599" cy="17283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8000" b="1" cap="all" baseline="0">
                <a:solidFill>
                  <a:schemeClr val="bg1"/>
                </a:solidFill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defRPr>
            </a:lvl1pPr>
          </a:lstStyle>
          <a:p>
            <a:r>
              <a:rPr lang="th-TH" sz="5500" dirty="0">
                <a:solidFill>
                  <a:prstClr val="white"/>
                </a:solidFill>
              </a:rPr>
              <a:t>การจัดทำ</a:t>
            </a:r>
            <a:r>
              <a:rPr lang="th-TH" sz="5500" dirty="0" smtClean="0">
                <a:solidFill>
                  <a:prstClr val="white"/>
                </a:solidFill>
              </a:rPr>
              <a:t>สารสนเทศ                  เพื่อ</a:t>
            </a:r>
            <a:r>
              <a:rPr lang="th-TH" sz="5500" dirty="0">
                <a:solidFill>
                  <a:prstClr val="white"/>
                </a:solidFill>
              </a:rPr>
              <a:t>การ</a:t>
            </a:r>
            <a:r>
              <a:rPr lang="th-TH" sz="5500" dirty="0" smtClean="0">
                <a:solidFill>
                  <a:prstClr val="white"/>
                </a:solidFill>
              </a:rPr>
              <a:t>พัฒนาคุณภาพ</a:t>
            </a:r>
            <a:r>
              <a:rPr lang="th-TH" sz="5500" dirty="0">
                <a:solidFill>
                  <a:prstClr val="white"/>
                </a:solidFill>
              </a:rPr>
              <a:t>ชีวิต ปีงบประมาณ </a:t>
            </a:r>
            <a:r>
              <a:rPr lang="th-TH" sz="5500" dirty="0" smtClean="0">
                <a:solidFill>
                  <a:prstClr val="white"/>
                </a:solidFill>
              </a:rPr>
              <a:t>2562</a:t>
            </a:r>
            <a:endParaRPr lang="en-US" sz="5500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54725" y="404667"/>
            <a:ext cx="8621486" cy="1271734"/>
          </a:xfrm>
        </p:spPr>
        <p:txBody>
          <a:bodyPr>
            <a:normAutofit fontScale="90000"/>
          </a:bodyPr>
          <a:lstStyle/>
          <a:p>
            <a:pPr eaLnBrk="0" fontAlgn="base" hangingPunct="0">
              <a:spcAft>
                <a:spcPct val="0"/>
              </a:spcAft>
            </a:pPr>
            <a:r>
              <a:rPr lang="en-US" sz="8000" b="1" dirty="0" smtClean="0">
                <a:latin typeface="IrisUPC" panose="020B0604020202020204" pitchFamily="34" charset="-34"/>
                <a:ea typeface="ＭＳ Ｐゴシック" charset="0"/>
                <a:cs typeface="IrisUPC" panose="020B0604020202020204" pitchFamily="34" charset="-34"/>
              </a:rPr>
              <a:t>Community information </a:t>
            </a:r>
            <a:endParaRPr lang="en-US" sz="8000" b="1" dirty="0">
              <a:latin typeface="IrisUPC" panose="020B0604020202020204" pitchFamily="34" charset="-34"/>
              <a:ea typeface="ＭＳ Ｐゴシック" charset="0"/>
              <a:cs typeface="IrisUPC" panose="020B0604020202020204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76400"/>
            <a:ext cx="2676180" cy="3352800"/>
          </a:xfrm>
          <a:prstGeom prst="ellipse">
            <a:avLst/>
          </a:prstGeom>
          <a:ln w="28575" cap="rnd">
            <a:solidFill>
              <a:schemeClr val="tx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419600" y="4992806"/>
            <a:ext cx="54955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นายพนม  สิงห์สาย</a:t>
            </a:r>
          </a:p>
          <a:p>
            <a:pPr algn="ctr"/>
            <a:r>
              <a:rPr lang="th-TH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หัวหน้ากลุ่มงานสารสนเทศการพัฒนาชุมชน  </a:t>
            </a:r>
          </a:p>
          <a:p>
            <a:pPr algn="ctr"/>
            <a:r>
              <a:rPr lang="th-TH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รักษาราชการในตำแหน่ง</a:t>
            </a:r>
            <a:endParaRPr lang="th-TH" sz="24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หัวหน้ากลุ่มงานสารสนเทศการพัฒนาชุมชน</a:t>
            </a:r>
            <a:endParaRPr lang="th-TH" sz="24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66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54335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การปักหมุดกิจกรรมหรือสถานที่สำคัญพร้อมรายละเอียด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หมายถึงการกำหนดสัญลักษณ์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Icon) 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สถานที่สำคัญของหมู่บ้าน หรือ กิจกรรมการพัฒนาชุมชน เช่น ครัวเรือนสัมมาชีพ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กลุ่มออมทรัพย์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OTOP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ครัวเรือนยากจน ฯลฯ พร้อมรายละเอียดและภาพประกอบในแผนที่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Google map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94762"/>
            <a:ext cx="3246120" cy="242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9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78179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วิเคราะห์ข้อมูลชุมชน และนำเสนอต่อที่ประชุม ให้เห็นถึงคุณภาพชีวิตที่สำคัญของคนในหมู่บ้าน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(ข้อมูล 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จปฐ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และ 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กชช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2ค. ปี 2562)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คณะทำงานขับเคลื่อนฯ สามารถใช้งาน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CIA Program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เพื่อวิเคราะห์ข้อมูลชุมชน ซึ่งระกอบด้วย ข้อมูล 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จปฐ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กชช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2ค. การวิเคราะห์สภาพปัญหาคุณภาพ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ชึวิต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Radar Diagram)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และการวิเคราะห์ระดับคุณภาพชีวิต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Radar Analysis)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ได้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การนำเสนอผลการวิเคราะห์ข้อมูล เพื่อให้เห็นถึงสภาพปัญหาทั้ง 5 ด้าน ต่อที่ประชุม ให้เห็นถึงคุณภาพชีวิตของคนในหมู่บ้าน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6" y="3962400"/>
            <a:ext cx="36861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1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035506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ลงมติคัดเลือกกิจกรรมและจัดทำแผน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หมายถึง การนำเสนอผลการวิเคราะห์ข้อมูล เพื่อให้เห็นถึงสภาพปัญหาทั้ง 5 ด้าน ต่อที่ประชุม ให้เห็นถึงคุณภาพชีวิตของคนในหมู่บ้าน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65" t="4612" r="3903" b="1235"/>
          <a:stretch/>
        </p:blipFill>
        <p:spPr bwMode="auto">
          <a:xfrm>
            <a:off x="914400" y="3429001"/>
            <a:ext cx="32004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21" y="3352800"/>
            <a:ext cx="3733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4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477516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การดำเนินโครงการเชิง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บูรณา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การ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หมายถึง คณะทำงานขับเคลื่อนฯ สามารถนำเสนอผลการดำเนินโครงการ/กิจกรรม จากการจัดทำแผนงาน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บูรณา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การ เพื่อให้เกิดการพัฒนาคุณภาพชีวิตระดับหมู่บ้านได้จริง ให้</a:t>
                      </a:r>
                      <a:r>
                        <a:rPr lang="th-TH" sz="1600" dirty="0" err="1" smtClean="0">
                          <a:effectLst/>
                          <a:latin typeface="Candara"/>
                          <a:ea typeface="Candara"/>
                          <a:cs typeface="TH SarabunPSK"/>
                        </a:rPr>
                        <a:t>ได้มาก</a:t>
                      </a:r>
                      <a:r>
                        <a:rPr lang="th-TH" sz="1600" dirty="0" smtClean="0">
                          <a:effectLst/>
                          <a:latin typeface="Candara"/>
                          <a:ea typeface="Candara"/>
                          <a:cs typeface="TH SarabunPSK"/>
                        </a:rPr>
                        <a:t>ที่สุด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9" r="3104" b="3534"/>
          <a:stretch/>
        </p:blipFill>
        <p:spPr bwMode="auto">
          <a:xfrm>
            <a:off x="4692554" y="3200402"/>
            <a:ext cx="3944203" cy="302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" r="50738" b="4405"/>
          <a:stretch/>
        </p:blipFill>
        <p:spPr bwMode="auto">
          <a:xfrm>
            <a:off x="648270" y="3227695"/>
            <a:ext cx="3930554" cy="299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3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627639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การแสวงหางบประมาณและภาคีเพื่อดำเนินการ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หมายถึง คณะทำงานขับเคลื่อนฯ ต้องแสวงหางบประมาณและภาคีการพัฒนา      ในการขับเคลื่อนแผนงาน/โครงการ ตามแผน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บูรณา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การที่ได้จัดทำขึ้น จากการวิเคราะห์ข้อมูลชุมชน เพื่อให้เกิดการพัฒนาคุณภาพชีวิต เช่น 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อบต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. 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ทต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. 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อบจ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. </a:t>
                      </a:r>
                      <a:r>
                        <a:rPr lang="th-TH" sz="1600" dirty="0" err="1">
                          <a:effectLst/>
                          <a:latin typeface="Candara"/>
                          <a:ea typeface="Candara"/>
                          <a:cs typeface="TH SarabunPSK"/>
                        </a:rPr>
                        <a:t>สนจ</a:t>
                      </a:r>
                      <a:r>
                        <a:rPr lang="th-TH" sz="16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. องค์กรเอกชน (</a:t>
                      </a:r>
                      <a:r>
                        <a:rPr lang="en-US" sz="1600" dirty="0">
                          <a:effectLst/>
                          <a:latin typeface="TH SarabunPSK"/>
                          <a:ea typeface="Candara"/>
                          <a:cs typeface="KodchiangUPC"/>
                        </a:rPr>
                        <a:t>NGO) </a:t>
                      </a:r>
                      <a:r>
                        <a:rPr lang="th-TH" sz="1600" dirty="0">
                          <a:effectLst/>
                          <a:latin typeface="TH SarabunPSK"/>
                          <a:ea typeface="Candara"/>
                          <a:cs typeface="KodchiangUPC"/>
                        </a:rPr>
                        <a:t>บริษัท ฯลฯ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10" y="3513160"/>
            <a:ext cx="7890669" cy="281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24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4148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การถอดบทเรียนหมู่บ้านสารสนเทศชุมชนดีเด่นฯ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หมายถึง มีเอกสารถอดบทเรียนการดำเนินงานหมู่บ้านสารสนเทศชุมชนดีเด่นฯ ซึ่งมีส่วนประกอบ ดังนี้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ส่วนที่ </a:t>
                      </a:r>
                      <a:r>
                        <a:rPr lang="en-US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ข้อมูลทั่วไปของหมู่บ้าน (สภาพทั่วไป สภาพเศรษฐกิจ/สังคม)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ส่วนที่ </a:t>
                      </a:r>
                      <a:r>
                        <a:rPr lang="en-US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แนวทางการพัฒนาฯ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 การบริหารจัดการ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 การจัดทำสารสนเทศภูมิศาสตร์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GIS)</a:t>
                      </a:r>
                    </a:p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 การวิเคราะห์ข้อมูลชุมชนและจัดทำแผน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CIA)</a:t>
                      </a:r>
                    </a:p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 การเผยแพร่ประชาสัมพันธ์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ส่วนที่ </a:t>
                      </a:r>
                      <a:r>
                        <a:rPr lang="en-US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ภาคผนวก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ภาพกิจกรรม/ข้อมูล 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จปฐ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/</a:t>
                      </a:r>
                      <a:r>
                        <a:rPr lang="th-TH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กชช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ค./อื่นๆ ตามความเหมาะสม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6" name="รูปภาพ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47" y="2971800"/>
            <a:ext cx="3849846" cy="31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9746" y="757306"/>
            <a:ext cx="5925204" cy="5679128"/>
            <a:chOff x="2386566" y="423080"/>
            <a:chExt cx="7900272" cy="567912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20657" y="423080"/>
              <a:ext cx="3866181" cy="5660362"/>
            </a:xfrm>
            <a:prstGeom prst="rect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86566" y="423080"/>
              <a:ext cx="3891902" cy="5679128"/>
            </a:xfrm>
            <a:prstGeom prst="rect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</p:pic>
      </p:grpSp>
      <p:pic>
        <p:nvPicPr>
          <p:cNvPr id="5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0" t="9066" r="32273" b="71260"/>
          <a:stretch/>
        </p:blipFill>
        <p:spPr>
          <a:xfrm>
            <a:off x="6270172" y="1184260"/>
            <a:ext cx="1694906" cy="793130"/>
          </a:xfrm>
          <a:prstGeom prst="rect">
            <a:avLst/>
          </a:prstGeom>
        </p:spPr>
      </p:pic>
      <p:pic>
        <p:nvPicPr>
          <p:cNvPr id="7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8258" r="7611" b="72475"/>
          <a:stretch/>
        </p:blipFill>
        <p:spPr>
          <a:xfrm>
            <a:off x="6126480" y="130630"/>
            <a:ext cx="3017520" cy="914401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201592" y="163723"/>
            <a:ext cx="2439488" cy="930292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th-TH" sz="3600" b="1" dirty="0" smtClean="0">
                <a:solidFill>
                  <a:schemeClr val="bg1"/>
                </a:solidFill>
              </a:rPr>
              <a:t>ความเชื่องโยง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การจัดทำสารสนเทศ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270172" y="1249577"/>
            <a:ext cx="1694906" cy="6625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70000"/>
              </a:lnSpc>
            </a:pPr>
            <a:r>
              <a:rPr lang="th-TH" sz="2400" dirty="0" smtClean="0">
                <a:solidFill>
                  <a:prstClr val="white"/>
                </a:solidFill>
              </a:rPr>
              <a:t>หมู่บ้านสารสนเทศเพื่อการพัฒนาคุณภาพชีวิต</a:t>
            </a:r>
            <a:endParaRPr lang="en-US" sz="2000" dirty="0">
              <a:solidFill>
                <a:prstClr val="white"/>
              </a:solidFill>
            </a:endParaRPr>
          </a:p>
        </p:txBody>
      </p:sp>
      <p:pic>
        <p:nvPicPr>
          <p:cNvPr id="10" name="Picture 2" descr="รูปภาพที่เกี่ยวข้อง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5" t="34783" r="2108" b="35430"/>
          <a:stretch/>
        </p:blipFill>
        <p:spPr bwMode="auto">
          <a:xfrm rot="10800000">
            <a:off x="5578199" y="1184263"/>
            <a:ext cx="604362" cy="69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51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06438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การเผยแพร่ผลการดำเนินงาน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มีการเผยแพร่ประชาสัมพันธ์ผลการดำเนินงานหมู่บ้านสารสนเทศชุมชนดีเด่นฯ ในรูปแบบวีดีทัศน์ และการจัดทำสารสนเทศภูมิศาสตร์ (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GIS)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และการจัดทำสารสนเทศด้านอื่นๆ ของหมู่บ้าน ผ่านสื่อสังคมออนไลน์ (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social media)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เช่น เว็บไซต์  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Facebook </a:t>
                      </a:r>
                      <a:r>
                        <a:rPr lang="en-US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Youtube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หรือสื่อสังคมออนไลน์ในรูปแบบอื่น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7" y="2667000"/>
            <a:ext cx="39624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9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86557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การนำเสนอผลการดำเนินงาน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การนำเสนอผลการดำเนินงาน หมายถึง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มีการจัด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PPT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นำเสนอผลการดำเนินงานหมู่บ้านสารสนเทศชุมชนดีเด่นฯ ที่มีความน่าสนใจ เข้าใจง่าย ชัดเจน และเวลาเหมาะสม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จัดทำวีดีทัศน์นำเสนอผลการดำเนินงาน   5 - 7 นาที</a:t>
                      </a:r>
                      <a:endParaRPr lang="en-US" sz="11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2667001"/>
            <a:ext cx="3810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55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2"/>
          <p:cNvSpPr/>
          <p:nvPr/>
        </p:nvSpPr>
        <p:spPr>
          <a:xfrm>
            <a:off x="1066800" y="1447800"/>
            <a:ext cx="7162800" cy="3581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chemeClr val="tx1"/>
                </a:solidFill>
                <a:latin typeface="Adobe Song Std L" pitchFamily="18" charset="-128"/>
                <a:ea typeface="Adobe Song Std L" pitchFamily="18" charset="-128"/>
              </a:rPr>
              <a:t>Thank you </a:t>
            </a:r>
            <a:endParaRPr lang="th-TH" sz="11500" b="1" dirty="0">
              <a:solidFill>
                <a:schemeClr val="tx1"/>
              </a:solidFill>
              <a:latin typeface="Adobe Song Std L" pitchFamily="18" charset="-128"/>
              <a:ea typeface="Adobe Song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36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29" y="1299951"/>
            <a:ext cx="2613546" cy="1848199"/>
          </a:xfrm>
          <a:solidFill>
            <a:srgbClr val="657F14"/>
          </a:solidFill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th-TH" sz="3200" dirty="0">
                <a:solidFill>
                  <a:schemeClr val="bg1"/>
                </a:solidFill>
              </a:rPr>
              <a:t>หลักเกณฑ์การ</a:t>
            </a:r>
            <a:r>
              <a:rPr lang="th-TH" sz="3200" dirty="0" smtClean="0">
                <a:solidFill>
                  <a:schemeClr val="bg1"/>
                </a:solidFill>
              </a:rPr>
              <a:t>คัดเลือก </a:t>
            </a:r>
            <a:r>
              <a:rPr lang="th-TH" sz="3200" b="1" u="sng" dirty="0" smtClean="0">
                <a:solidFill>
                  <a:srgbClr val="FFFF00"/>
                </a:solidFill>
              </a:rPr>
              <a:t>หมู่บ้าน</a:t>
            </a:r>
          </a:p>
          <a:p>
            <a:pPr marL="45720" lv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chemeClr val="bg1"/>
                </a:solidFill>
                <a:sym typeface="Wingdings 2" panose="05020102010507070707" pitchFamily="18" charset="2"/>
              </a:rPr>
              <a:t> </a:t>
            </a:r>
            <a:r>
              <a:rPr lang="th-TH" dirty="0" smtClean="0">
                <a:solidFill>
                  <a:schemeClr val="bg1"/>
                </a:solidFill>
              </a:rPr>
              <a:t>เป้าหมาย</a:t>
            </a:r>
            <a:r>
              <a:rPr lang="th-TH" dirty="0">
                <a:solidFill>
                  <a:schemeClr val="bg1"/>
                </a:solidFill>
              </a:rPr>
              <a:t>อำเภอ ๆ ละ 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th-TH" dirty="0" smtClean="0">
                <a:solidFill>
                  <a:schemeClr val="bg1"/>
                </a:solidFill>
              </a:rPr>
              <a:t> </a:t>
            </a:r>
            <a:r>
              <a:rPr lang="th-TH" dirty="0">
                <a:solidFill>
                  <a:schemeClr val="bg1"/>
                </a:solidFill>
              </a:rPr>
              <a:t>หมู่บ้าน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(26)</a:t>
            </a:r>
            <a:endParaRPr lang="en-US" dirty="0">
              <a:solidFill>
                <a:schemeClr val="bg1"/>
              </a:solidFill>
            </a:endParaRPr>
          </a:p>
          <a:p>
            <a:pPr marL="45720" lv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chemeClr val="bg1"/>
                </a:solidFill>
                <a:sym typeface="Wingdings 2" panose="05020102010507070707" pitchFamily="18" charset="2"/>
              </a:rPr>
              <a:t> </a:t>
            </a:r>
            <a:r>
              <a:rPr lang="th-TH" dirty="0" smtClean="0">
                <a:solidFill>
                  <a:schemeClr val="bg1"/>
                </a:solidFill>
              </a:rPr>
              <a:t>เป้าหมาย</a:t>
            </a:r>
            <a:r>
              <a:rPr lang="th-TH" dirty="0">
                <a:solidFill>
                  <a:schemeClr val="bg1"/>
                </a:solidFill>
              </a:rPr>
              <a:t>จังหวัด 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th-TH" dirty="0" smtClean="0">
                <a:solidFill>
                  <a:schemeClr val="bg1"/>
                </a:solidFill>
              </a:rPr>
              <a:t> </a:t>
            </a:r>
            <a:r>
              <a:rPr lang="th-TH" dirty="0" smtClean="0">
                <a:solidFill>
                  <a:schemeClr val="bg1"/>
                </a:solidFill>
              </a:rPr>
              <a:t>หมู่บ้าน</a:t>
            </a:r>
            <a:endParaRPr lang="en-US" dirty="0">
              <a:solidFill>
                <a:schemeClr val="bg1"/>
              </a:solidFill>
            </a:endParaRPr>
          </a:p>
          <a:p>
            <a:pPr marL="45720" lvl="0" indent="0">
              <a:spcBef>
                <a:spcPts val="0"/>
              </a:spcBef>
              <a:buNone/>
            </a:pPr>
            <a:r>
              <a:rPr lang="th-TH" dirty="0">
                <a:solidFill>
                  <a:schemeClr val="bg1"/>
                </a:solidFill>
                <a:sym typeface="Wingdings 2" panose="05020102010507070707" pitchFamily="18" charset="2"/>
              </a:rPr>
              <a:t> </a:t>
            </a:r>
            <a:r>
              <a:rPr lang="th-TH" dirty="0" smtClean="0">
                <a:solidFill>
                  <a:schemeClr val="bg1"/>
                </a:solidFill>
              </a:rPr>
              <a:t>แจ้ง</a:t>
            </a:r>
            <a:r>
              <a:rPr lang="th-TH" dirty="0">
                <a:solidFill>
                  <a:schemeClr val="bg1"/>
                </a:solidFill>
              </a:rPr>
              <a:t>รายชื่อ</a:t>
            </a:r>
            <a:r>
              <a:rPr lang="th-TH" dirty="0" smtClean="0">
                <a:solidFill>
                  <a:schemeClr val="bg1"/>
                </a:solidFill>
              </a:rPr>
              <a:t>ให้จังหวัดฯ </a:t>
            </a:r>
            <a:r>
              <a:rPr lang="th-TH" dirty="0">
                <a:solidFill>
                  <a:schemeClr val="bg1"/>
                </a:solidFill>
              </a:rPr>
              <a:t>ภายใน </a:t>
            </a:r>
            <a:r>
              <a:rPr lang="en-US" dirty="0" smtClean="0">
                <a:solidFill>
                  <a:schemeClr val="bg1"/>
                </a:solidFill>
              </a:rPr>
              <a:t>15 </a:t>
            </a:r>
            <a:r>
              <a:rPr lang="th-TH" dirty="0" smtClean="0">
                <a:solidFill>
                  <a:schemeClr val="bg1"/>
                </a:solidFill>
              </a:rPr>
              <a:t> ม.ค. </a:t>
            </a:r>
            <a:r>
              <a:rPr lang="en-US" dirty="0" smtClean="0">
                <a:solidFill>
                  <a:schemeClr val="bg1"/>
                </a:solidFill>
              </a:rPr>
              <a:t>62</a:t>
            </a:r>
            <a:endParaRPr lang="en-US" dirty="0">
              <a:solidFill>
                <a:schemeClr val="bg1"/>
              </a:solidFill>
            </a:endParaRPr>
          </a:p>
          <a:p>
            <a:pPr marL="45720" lvl="0" indent="0">
              <a:spcBef>
                <a:spcPts val="0"/>
              </a:spcBef>
              <a:buNone/>
            </a:pPr>
            <a:r>
              <a:rPr lang="th-TH" dirty="0">
                <a:solidFill>
                  <a:schemeClr val="bg1"/>
                </a:solidFill>
                <a:sym typeface="Wingdings 2" panose="05020102010507070707" pitchFamily="18" charset="2"/>
              </a:rPr>
              <a:t> </a:t>
            </a:r>
            <a:r>
              <a:rPr lang="th-TH" dirty="0" smtClean="0">
                <a:solidFill>
                  <a:schemeClr val="bg1"/>
                </a:solidFill>
              </a:rPr>
              <a:t>จัดส่ง</a:t>
            </a:r>
            <a:r>
              <a:rPr lang="th-TH" dirty="0">
                <a:solidFill>
                  <a:schemeClr val="bg1"/>
                </a:solidFill>
              </a:rPr>
              <a:t>เอกสาร/ไฟล์ถอดบทเรียน ระดับจังหวัด/อำเภอ ภายใน  </a:t>
            </a:r>
            <a:r>
              <a:rPr lang="en-US" dirty="0" smtClean="0">
                <a:solidFill>
                  <a:schemeClr val="bg1"/>
                </a:solidFill>
              </a:rPr>
              <a:t>25 </a:t>
            </a:r>
            <a:r>
              <a:rPr lang="th-TH" dirty="0" smtClean="0">
                <a:solidFill>
                  <a:schemeClr val="bg1"/>
                </a:solidFill>
              </a:rPr>
              <a:t> </a:t>
            </a:r>
            <a:r>
              <a:rPr lang="th-TH" dirty="0" smtClean="0">
                <a:solidFill>
                  <a:schemeClr val="bg1"/>
                </a:solidFill>
              </a:rPr>
              <a:t>เม.ย.</a:t>
            </a:r>
            <a:r>
              <a:rPr lang="en-US" dirty="0" smtClean="0">
                <a:solidFill>
                  <a:schemeClr val="bg1"/>
                </a:solidFill>
              </a:rPr>
              <a:t>62</a:t>
            </a:r>
            <a:endParaRPr lang="en-US" dirty="0">
              <a:solidFill>
                <a:schemeClr val="bg1"/>
              </a:solidFill>
            </a:endParaRPr>
          </a:p>
          <a:p>
            <a:pPr marL="45720" indent="0">
              <a:buNone/>
            </a:pPr>
            <a:endParaRPr lang="th-TH" sz="3200" dirty="0" smtClean="0">
              <a:solidFill>
                <a:schemeClr val="bg1"/>
              </a:solidFill>
            </a:endParaRPr>
          </a:p>
          <a:p>
            <a:pPr marL="45720" indent="0">
              <a:buNone/>
            </a:pP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56546" y="1143000"/>
            <a:ext cx="2613546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7A91B">
                  <a:lumMod val="50000"/>
                </a:srgbClr>
              </a:buClr>
            </a:pPr>
            <a:endParaRPr lang="th-TH" dirty="0">
              <a:solidFill>
                <a:srgbClr val="595959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70092" y="1143000"/>
            <a:ext cx="2613546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7A91B">
                  <a:lumMod val="50000"/>
                </a:srgbClr>
              </a:buClr>
            </a:pPr>
            <a:endParaRPr lang="th-TH" dirty="0">
              <a:solidFill>
                <a:srgbClr val="595959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756546" y="1143000"/>
            <a:ext cx="2613546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7A91B">
                  <a:lumMod val="50000"/>
                </a:srgbClr>
              </a:buClr>
            </a:pPr>
            <a:endParaRPr lang="th-TH" dirty="0">
              <a:solidFill>
                <a:srgbClr val="595959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756546" y="1143000"/>
            <a:ext cx="2613546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7A91B">
                  <a:lumMod val="50000"/>
                </a:srgbClr>
              </a:buClr>
            </a:pPr>
            <a:endParaRPr lang="th-TH" dirty="0">
              <a:solidFill>
                <a:srgbClr val="595959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186752" y="1320421"/>
            <a:ext cx="2613546" cy="1827728"/>
          </a:xfrm>
          <a:prstGeom prst="rect">
            <a:avLst/>
          </a:prstGeom>
          <a:solidFill>
            <a:srgbClr val="657F14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3200" dirty="0">
                <a:solidFill>
                  <a:prstClr val="white"/>
                </a:solidFill>
              </a:rPr>
              <a:t>หลักเกณฑ์การ</a:t>
            </a:r>
            <a:r>
              <a:rPr lang="th-TH" sz="3200" dirty="0" smtClean="0">
                <a:solidFill>
                  <a:prstClr val="white"/>
                </a:solidFill>
              </a:rPr>
              <a:t>คัดเลือก </a:t>
            </a:r>
            <a:r>
              <a:rPr lang="th-TH" sz="3200" b="1" u="sng" dirty="0">
                <a:solidFill>
                  <a:srgbClr val="FFFF00"/>
                </a:solidFill>
              </a:rPr>
              <a:t>ตำบล</a:t>
            </a:r>
          </a:p>
          <a:p>
            <a:pPr marL="45720" indent="0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dirty="0" smtClean="0">
                <a:solidFill>
                  <a:prstClr val="white"/>
                </a:solidFill>
                <a:sym typeface="Wingdings 2" panose="05020102010507070707" pitchFamily="18" charset="2"/>
              </a:rPr>
              <a:t> </a:t>
            </a:r>
            <a:r>
              <a:rPr lang="th-TH" dirty="0" smtClean="0">
                <a:solidFill>
                  <a:prstClr val="white"/>
                </a:solidFill>
              </a:rPr>
              <a:t>เป้าหมาย</a:t>
            </a:r>
            <a:r>
              <a:rPr lang="th-TH" dirty="0">
                <a:solidFill>
                  <a:prstClr val="white"/>
                </a:solidFill>
              </a:rPr>
              <a:t>อำเภอ ๆ </a:t>
            </a:r>
            <a:r>
              <a:rPr lang="th-TH" dirty="0" smtClean="0">
                <a:solidFill>
                  <a:prstClr val="white"/>
                </a:solidFill>
              </a:rPr>
              <a:t>ละ</a:t>
            </a:r>
            <a:r>
              <a:rPr lang="en-US" dirty="0" smtClean="0">
                <a:solidFill>
                  <a:prstClr val="white"/>
                </a:solidFill>
              </a:rPr>
              <a:t> 1 </a:t>
            </a:r>
            <a:r>
              <a:rPr lang="th-TH" dirty="0" smtClean="0">
                <a:solidFill>
                  <a:prstClr val="white"/>
                </a:solidFill>
              </a:rPr>
              <a:t>ตำบล</a:t>
            </a:r>
            <a:endParaRPr lang="en-US" dirty="0">
              <a:solidFill>
                <a:prstClr val="white"/>
              </a:solidFill>
            </a:endParaRPr>
          </a:p>
          <a:p>
            <a:pPr marL="45720" indent="0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dirty="0">
                <a:solidFill>
                  <a:prstClr val="white"/>
                </a:solidFill>
                <a:sym typeface="Wingdings 2" panose="05020102010507070707" pitchFamily="18" charset="2"/>
              </a:rPr>
              <a:t> </a:t>
            </a:r>
            <a:r>
              <a:rPr lang="th-TH" dirty="0">
                <a:solidFill>
                  <a:prstClr val="white"/>
                </a:solidFill>
              </a:rPr>
              <a:t>เป้าหมายจังหวัด </a:t>
            </a:r>
            <a:r>
              <a:rPr lang="en-US" dirty="0">
                <a:solidFill>
                  <a:prstClr val="white"/>
                </a:solidFill>
              </a:rPr>
              <a:t>1</a:t>
            </a:r>
            <a:r>
              <a:rPr lang="th-TH" dirty="0">
                <a:solidFill>
                  <a:prstClr val="white"/>
                </a:solidFill>
              </a:rPr>
              <a:t> </a:t>
            </a:r>
            <a:r>
              <a:rPr lang="th-TH" dirty="0" smtClean="0">
                <a:solidFill>
                  <a:prstClr val="white"/>
                </a:solidFill>
              </a:rPr>
              <a:t>ตำบล  (</a:t>
            </a:r>
            <a:r>
              <a:rPr lang="en-US" dirty="0" smtClean="0">
                <a:solidFill>
                  <a:prstClr val="white"/>
                </a:solidFill>
              </a:rPr>
              <a:t>26</a:t>
            </a:r>
            <a:r>
              <a:rPr lang="th-TH" dirty="0" smtClean="0">
                <a:solidFill>
                  <a:prstClr val="white"/>
                </a:solidFill>
              </a:rPr>
              <a:t>)                   </a:t>
            </a:r>
            <a:endParaRPr lang="en-US" dirty="0">
              <a:solidFill>
                <a:prstClr val="white"/>
              </a:solidFill>
            </a:endParaRPr>
          </a:p>
          <a:p>
            <a:pPr marL="45720" indent="0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dirty="0">
                <a:solidFill>
                  <a:prstClr val="white"/>
                </a:solidFill>
                <a:sym typeface="Wingdings 2" panose="05020102010507070707" pitchFamily="18" charset="2"/>
              </a:rPr>
              <a:t> </a:t>
            </a:r>
            <a:r>
              <a:rPr lang="th-TH" dirty="0">
                <a:solidFill>
                  <a:prstClr val="white"/>
                </a:solidFill>
              </a:rPr>
              <a:t>แจ้งรายชื่อ</a:t>
            </a:r>
            <a:r>
              <a:rPr lang="th-TH" dirty="0" smtClean="0">
                <a:solidFill>
                  <a:prstClr val="white"/>
                </a:solidFill>
              </a:rPr>
              <a:t>ให้จังหวัดฯ </a:t>
            </a:r>
            <a:r>
              <a:rPr lang="th-TH" dirty="0">
                <a:solidFill>
                  <a:prstClr val="white"/>
                </a:solidFill>
              </a:rPr>
              <a:t>ภายใน </a:t>
            </a:r>
            <a:r>
              <a:rPr lang="en-US" dirty="0" smtClean="0">
                <a:solidFill>
                  <a:prstClr val="white"/>
                </a:solidFill>
              </a:rPr>
              <a:t>15   </a:t>
            </a:r>
            <a:r>
              <a:rPr lang="th-TH" dirty="0" smtClean="0">
                <a:solidFill>
                  <a:prstClr val="white"/>
                </a:solidFill>
              </a:rPr>
              <a:t>ม.ค.</a:t>
            </a:r>
            <a:r>
              <a:rPr lang="en-US" dirty="0" smtClean="0">
                <a:solidFill>
                  <a:prstClr val="white"/>
                </a:solidFill>
              </a:rPr>
              <a:t>62</a:t>
            </a:r>
            <a:endParaRPr lang="en-US" dirty="0">
              <a:solidFill>
                <a:prstClr val="white"/>
              </a:solidFill>
            </a:endParaRPr>
          </a:p>
          <a:p>
            <a:pPr marL="45720" indent="0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dirty="0">
                <a:solidFill>
                  <a:prstClr val="white"/>
                </a:solidFill>
                <a:sym typeface="Wingdings 2" panose="05020102010507070707" pitchFamily="18" charset="2"/>
              </a:rPr>
              <a:t> </a:t>
            </a:r>
            <a:r>
              <a:rPr lang="th-TH" dirty="0">
                <a:solidFill>
                  <a:prstClr val="white"/>
                </a:solidFill>
              </a:rPr>
              <a:t>จัดส่งเอกสาร/ไฟล์ถอดบทเรียน ระดับจังหวัด/อำเภอ ภายใน  </a:t>
            </a:r>
            <a:r>
              <a:rPr lang="th-TH" dirty="0" smtClean="0">
                <a:solidFill>
                  <a:prstClr val="white"/>
                </a:solidFill>
              </a:rPr>
              <a:t>25  เม.ย.</a:t>
            </a:r>
            <a:r>
              <a:rPr lang="en-US" dirty="0" smtClean="0">
                <a:solidFill>
                  <a:prstClr val="white"/>
                </a:solidFill>
              </a:rPr>
              <a:t>62</a:t>
            </a:r>
            <a:endParaRPr lang="en-US" dirty="0">
              <a:solidFill>
                <a:prstClr val="white"/>
              </a:solidFill>
            </a:endParaRPr>
          </a:p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endParaRPr lang="th-TH" dirty="0">
              <a:solidFill>
                <a:srgbClr val="595959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2074" y="1299951"/>
            <a:ext cx="2961564" cy="5117811"/>
          </a:xfrm>
          <a:prstGeom prst="rect">
            <a:avLst/>
          </a:prstGeom>
          <a:solidFill>
            <a:srgbClr val="657F14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3200" u="sng" dirty="0" smtClean="0">
                <a:solidFill>
                  <a:prstClr val="white"/>
                </a:solidFill>
              </a:rPr>
              <a:t>องค์ประกอบถอดบทเรียน</a:t>
            </a:r>
            <a:endParaRPr lang="th-TH" sz="3200" u="sng" dirty="0">
              <a:solidFill>
                <a:prstClr val="white"/>
              </a:solidFill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2400" b="1" i="1" dirty="0">
                <a:solidFill>
                  <a:prstClr val="white"/>
                </a:solidFill>
              </a:rPr>
              <a:t>ส่วนที่ 1 ข้อมูลทั่วไปของหมู่บ้าน </a:t>
            </a:r>
            <a:endParaRPr lang="en-US" sz="2400" dirty="0">
              <a:solidFill>
                <a:prstClr val="white"/>
              </a:solidFill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2400" b="1" i="1" dirty="0">
                <a:solidFill>
                  <a:prstClr val="white"/>
                </a:solidFill>
              </a:rPr>
              <a:t>ส่วนที่ 2 แนวทางการ</a:t>
            </a:r>
            <a:r>
              <a:rPr lang="th-TH" sz="2400" b="1" i="1" dirty="0" smtClean="0">
                <a:solidFill>
                  <a:prstClr val="white"/>
                </a:solidFill>
              </a:rPr>
              <a:t>พัฒนาฯ </a:t>
            </a:r>
            <a:endParaRPr lang="en-US" sz="2400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dirty="0">
                <a:solidFill>
                  <a:prstClr val="white"/>
                </a:solidFill>
              </a:rPr>
              <a:t>การบริหารจัดการ </a:t>
            </a:r>
            <a:r>
              <a:rPr lang="th-TH" sz="2400" dirty="0">
                <a:solidFill>
                  <a:prstClr val="white"/>
                </a:solidFill>
              </a:rPr>
              <a:t>สถานที่/วัสดุอุปกรณ์/คณะทำงาน</a:t>
            </a:r>
            <a:endParaRPr lang="en-US" sz="2400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u="sng" dirty="0">
                <a:solidFill>
                  <a:prstClr val="white"/>
                </a:solidFill>
              </a:rPr>
              <a:t>การดำเนินงาน</a:t>
            </a:r>
            <a:r>
              <a:rPr lang="th-TH" sz="2400" u="sng" dirty="0">
                <a:solidFill>
                  <a:prstClr val="white"/>
                </a:solidFill>
              </a:rPr>
              <a:t> การวิเคราะห์ข้อมูล</a:t>
            </a:r>
            <a:r>
              <a:rPr lang="th-TH" sz="2400" b="1" u="sng" dirty="0">
                <a:solidFill>
                  <a:prstClr val="white"/>
                </a:solidFill>
              </a:rPr>
              <a:t>(</a:t>
            </a:r>
            <a:r>
              <a:rPr lang="en-US" sz="2400" b="1" u="sng" dirty="0">
                <a:solidFill>
                  <a:prstClr val="white"/>
                </a:solidFill>
              </a:rPr>
              <a:t>CIA)</a:t>
            </a:r>
            <a:endParaRPr lang="en-US" sz="2400" u="sng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u="sng" dirty="0">
                <a:solidFill>
                  <a:prstClr val="white"/>
                </a:solidFill>
              </a:rPr>
              <a:t>การจัดทำสารสนเทศภูมิศาสตร์ (</a:t>
            </a:r>
            <a:r>
              <a:rPr lang="en-US" sz="2400" b="1" u="sng" dirty="0">
                <a:solidFill>
                  <a:prstClr val="white"/>
                </a:solidFill>
              </a:rPr>
              <a:t>GIS</a:t>
            </a:r>
            <a:r>
              <a:rPr lang="th-TH" sz="2400" b="1" u="sng" dirty="0">
                <a:solidFill>
                  <a:prstClr val="white"/>
                </a:solidFill>
              </a:rPr>
              <a:t>)</a:t>
            </a:r>
            <a:endParaRPr lang="en-US" sz="2400" u="sng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dirty="0">
                <a:solidFill>
                  <a:prstClr val="white"/>
                </a:solidFill>
              </a:rPr>
              <a:t>การมีส่วนร่วม</a:t>
            </a:r>
            <a:r>
              <a:rPr lang="th-TH" sz="2400" dirty="0">
                <a:solidFill>
                  <a:prstClr val="white"/>
                </a:solidFill>
              </a:rPr>
              <a:t> กิจกรรม/โครงการ มีภาคีสนับสนุน/งบประมาณ </a:t>
            </a:r>
            <a:endParaRPr lang="en-US" sz="2400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dirty="0">
                <a:solidFill>
                  <a:prstClr val="white"/>
                </a:solidFill>
              </a:rPr>
              <a:t>การดำเนินกิจกรรม/โครงการเชิงบูรณาการ</a:t>
            </a:r>
            <a:r>
              <a:rPr lang="th-TH" sz="2400" dirty="0">
                <a:solidFill>
                  <a:prstClr val="white"/>
                </a:solidFill>
              </a:rPr>
              <a:t> (ดำเนินการแล้วประสบความสำเร็จ)</a:t>
            </a:r>
            <a:endParaRPr lang="en-US" sz="2400" dirty="0">
              <a:solidFill>
                <a:prstClr val="white"/>
              </a:solidFill>
            </a:endParaRPr>
          </a:p>
          <a:p>
            <a:pPr lvl="1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b="1" dirty="0">
                <a:solidFill>
                  <a:prstClr val="white"/>
                </a:solidFill>
              </a:rPr>
              <a:t>การเผยแพร่ประชาสัมพันธ์</a:t>
            </a:r>
            <a:r>
              <a:rPr lang="th-TH" sz="2400" dirty="0">
                <a:solidFill>
                  <a:prstClr val="white"/>
                </a:solidFill>
              </a:rPr>
              <a:t> (วีดีทัศน์ และ </a:t>
            </a:r>
            <a:r>
              <a:rPr lang="en-US" sz="2400" dirty="0">
                <a:solidFill>
                  <a:prstClr val="white"/>
                </a:solidFill>
              </a:rPr>
              <a:t>GIS </a:t>
            </a:r>
            <a:r>
              <a:rPr lang="th-TH" sz="2400" dirty="0">
                <a:solidFill>
                  <a:prstClr val="white"/>
                </a:solidFill>
              </a:rPr>
              <a:t>ผ่านสื่อสังคมออนไลน์</a:t>
            </a:r>
            <a:r>
              <a:rPr lang="en-US" sz="2400" dirty="0">
                <a:solidFill>
                  <a:prstClr val="white"/>
                </a:solidFill>
              </a:rPr>
              <a:t>)</a:t>
            </a: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2400" b="1" i="1" dirty="0">
                <a:solidFill>
                  <a:prstClr val="white"/>
                </a:solidFill>
              </a:rPr>
              <a:t>ส่วนที่ 3 ภาคผนวก </a:t>
            </a:r>
            <a:endParaRPr lang="en-US" sz="2400" dirty="0">
              <a:solidFill>
                <a:prstClr val="white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400" dirty="0">
                <a:solidFill>
                  <a:prstClr val="white"/>
                </a:solidFill>
              </a:rPr>
              <a:t>ภาพกิจกรรม/ข้อมูล จปฐ. </a:t>
            </a:r>
            <a:r>
              <a:rPr lang="th-TH" sz="2400" dirty="0" smtClean="0">
                <a:solidFill>
                  <a:prstClr val="white"/>
                </a:solidFill>
              </a:rPr>
              <a:t>/กชช.</a:t>
            </a:r>
            <a:r>
              <a:rPr lang="th-TH" sz="2400" dirty="0">
                <a:solidFill>
                  <a:prstClr val="white"/>
                </a:solidFill>
              </a:rPr>
              <a:t>2 ค.</a:t>
            </a:r>
            <a:r>
              <a:rPr lang="en-US" sz="2400" dirty="0">
                <a:solidFill>
                  <a:prstClr val="white"/>
                </a:solidFill>
              </a:rPr>
              <a:t>/</a:t>
            </a:r>
            <a:r>
              <a:rPr lang="th-TH" sz="2400" dirty="0">
                <a:solidFill>
                  <a:prstClr val="white"/>
                </a:solidFill>
              </a:rPr>
              <a:t>อื่นๆ ตามความ</a:t>
            </a:r>
            <a:r>
              <a:rPr lang="th-TH" sz="2400" dirty="0" smtClean="0">
                <a:solidFill>
                  <a:prstClr val="white"/>
                </a:solidFill>
              </a:rPr>
              <a:t>เหมาะสม</a:t>
            </a:r>
          </a:p>
          <a:p>
            <a:pPr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endParaRPr lang="en-US" sz="2400" dirty="0">
              <a:solidFill>
                <a:prstClr val="white"/>
              </a:solidFill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2400" b="1" i="1" dirty="0">
                <a:solidFill>
                  <a:prstClr val="white"/>
                </a:solidFill>
              </a:rPr>
              <a:t>หมายเหตุ </a:t>
            </a:r>
            <a:r>
              <a:rPr lang="en-US" sz="2400" b="1" i="1" dirty="0">
                <a:solidFill>
                  <a:prstClr val="white"/>
                </a:solidFill>
              </a:rPr>
              <a:t>: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th-TH" sz="2400" dirty="0">
                <a:solidFill>
                  <a:prstClr val="white"/>
                </a:solidFill>
              </a:rPr>
              <a:t>ทั้งนี้ สามารถปรับเพิ่มเติมเนื้อหาตามที่ผู้ดำเนินการเห็นว่ามีความสำคัญ</a:t>
            </a:r>
            <a:endParaRPr lang="en-US" sz="2400" dirty="0">
              <a:solidFill>
                <a:prstClr val="white"/>
              </a:solidFill>
            </a:endParaRPr>
          </a:p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endParaRPr lang="th-TH" dirty="0">
              <a:solidFill>
                <a:srgbClr val="595959"/>
              </a:solidFill>
            </a:endParaRPr>
          </a:p>
        </p:txBody>
      </p:sp>
      <p:pic>
        <p:nvPicPr>
          <p:cNvPr id="16" name="Picture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8258" r="7611" b="72475"/>
          <a:stretch/>
        </p:blipFill>
        <p:spPr>
          <a:xfrm>
            <a:off x="6126480" y="130630"/>
            <a:ext cx="3017520" cy="914401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351429" y="3148154"/>
            <a:ext cx="2613546" cy="1848199"/>
          </a:xfrm>
          <a:prstGeom prst="rect">
            <a:avLst/>
          </a:prstGeom>
          <a:solidFill>
            <a:srgbClr val="657F14"/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thaiDist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4600" dirty="0" smtClean="0">
                <a:solidFill>
                  <a:prstClr val="white"/>
                </a:solidFill>
              </a:rPr>
              <a:t>คุณสมบัติ</a:t>
            </a:r>
          </a:p>
          <a:p>
            <a:pPr algn="thaiDist"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600" dirty="0" smtClean="0">
                <a:solidFill>
                  <a:prstClr val="white"/>
                </a:solidFill>
              </a:rPr>
              <a:t>ผู้นำ</a:t>
            </a:r>
            <a:r>
              <a:rPr lang="th-TH" sz="2600" dirty="0">
                <a:solidFill>
                  <a:prstClr val="white"/>
                </a:solidFill>
              </a:rPr>
              <a:t>/คนในหมู่บ้านมีความสนใจใฝ่</a:t>
            </a:r>
            <a:r>
              <a:rPr lang="th-TH" sz="2600" dirty="0" smtClean="0">
                <a:solidFill>
                  <a:prstClr val="white"/>
                </a:solidFill>
              </a:rPr>
              <a:t>รู้, </a:t>
            </a:r>
          </a:p>
          <a:p>
            <a:pPr marL="45720" indent="0" algn="thaiDist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2600" dirty="0">
                <a:solidFill>
                  <a:prstClr val="white"/>
                </a:solidFill>
              </a:rPr>
              <a:t> </a:t>
            </a:r>
            <a:r>
              <a:rPr lang="th-TH" sz="2600" dirty="0" smtClean="0">
                <a:solidFill>
                  <a:prstClr val="white"/>
                </a:solidFill>
              </a:rPr>
              <a:t>   ให้</a:t>
            </a:r>
            <a:r>
              <a:rPr lang="th-TH" sz="2600" dirty="0">
                <a:solidFill>
                  <a:prstClr val="white"/>
                </a:solidFill>
              </a:rPr>
              <a:t>ความสำคัญกับการจัดการ</a:t>
            </a:r>
            <a:r>
              <a:rPr lang="th-TH" sz="2600" dirty="0" smtClean="0">
                <a:solidFill>
                  <a:prstClr val="white"/>
                </a:solidFill>
              </a:rPr>
              <a:t>ข้อมูล/ใช้ประโยชน์</a:t>
            </a:r>
          </a:p>
          <a:p>
            <a:pPr algn="thaiDist"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600" dirty="0" smtClean="0">
                <a:solidFill>
                  <a:prstClr val="white"/>
                </a:solidFill>
              </a:rPr>
              <a:t>ได้รับ</a:t>
            </a:r>
            <a:r>
              <a:rPr lang="th-TH" sz="2600" dirty="0">
                <a:solidFill>
                  <a:prstClr val="white"/>
                </a:solidFill>
              </a:rPr>
              <a:t>การสนับสนุน/ประสานงาน/บูรณาการงาน/งบประมาณ/ส่วนราชการ/อบต./ เทศบาลฯลฯ </a:t>
            </a:r>
            <a:r>
              <a:rPr lang="th-TH" sz="2600" dirty="0" smtClean="0">
                <a:solidFill>
                  <a:prstClr val="white"/>
                </a:solidFill>
              </a:rPr>
              <a:t> </a:t>
            </a:r>
          </a:p>
          <a:p>
            <a:pPr algn="thaiDist"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sz="2600" b="1" dirty="0" smtClean="0">
                <a:solidFill>
                  <a:srgbClr val="FFC000"/>
                </a:solidFill>
              </a:rPr>
              <a:t>ไ</a:t>
            </a:r>
            <a:r>
              <a:rPr lang="th-TH" sz="2600" b="1" u="sng" dirty="0" smtClean="0">
                <a:solidFill>
                  <a:srgbClr val="FFC000"/>
                </a:solidFill>
              </a:rPr>
              <a:t>ม่เป็น</a:t>
            </a:r>
            <a:r>
              <a:rPr lang="th-TH" sz="2600" b="1" dirty="0" smtClean="0">
                <a:solidFill>
                  <a:srgbClr val="FFC000"/>
                </a:solidFill>
              </a:rPr>
              <a:t> </a:t>
            </a:r>
            <a:r>
              <a:rPr lang="th-TH" sz="2600" dirty="0" smtClean="0">
                <a:solidFill>
                  <a:srgbClr val="FFC000"/>
                </a:solidFill>
              </a:rPr>
              <a:t>หมู่บ้าน</a:t>
            </a:r>
            <a:r>
              <a:rPr lang="th-TH" sz="2600" dirty="0">
                <a:solidFill>
                  <a:srgbClr val="FFC000"/>
                </a:solidFill>
              </a:rPr>
              <a:t>สารสนเทศฯ ระดับ</a:t>
            </a:r>
            <a:r>
              <a:rPr lang="th-TH" sz="2600" dirty="0" smtClean="0">
                <a:solidFill>
                  <a:srgbClr val="FFC000"/>
                </a:solidFill>
              </a:rPr>
              <a:t>จังหวัด/อำเภอ       ที่ดำเนินการ</a:t>
            </a:r>
            <a:r>
              <a:rPr lang="th-TH" sz="2600" dirty="0">
                <a:solidFill>
                  <a:srgbClr val="FFC000"/>
                </a:solidFill>
              </a:rPr>
              <a:t>แล้วในปี พ.ศ. </a:t>
            </a:r>
            <a:r>
              <a:rPr lang="th-TH" sz="2600" dirty="0" smtClean="0">
                <a:solidFill>
                  <a:srgbClr val="FFC000"/>
                </a:solidFill>
              </a:rPr>
              <a:t>2555-2561</a:t>
            </a: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3186753" y="3148153"/>
            <a:ext cx="2603749" cy="1848199"/>
          </a:xfrm>
          <a:prstGeom prst="rect">
            <a:avLst/>
          </a:prstGeom>
          <a:solidFill>
            <a:srgbClr val="657F14"/>
          </a:solidFill>
          <a:ln>
            <a:solidFill>
              <a:srgbClr val="657F14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3600" dirty="0" smtClean="0">
                <a:solidFill>
                  <a:prstClr val="white"/>
                </a:solidFill>
              </a:rPr>
              <a:t>คุณสมบัติ</a:t>
            </a:r>
            <a:endParaRPr lang="th-TH" sz="3600" b="1" u="sng" dirty="0" smtClean="0">
              <a:solidFill>
                <a:prstClr val="white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dirty="0">
                <a:solidFill>
                  <a:prstClr val="white"/>
                </a:solidFill>
              </a:rPr>
              <a:t>อปท. </a:t>
            </a:r>
            <a:r>
              <a:rPr lang="th-TH" dirty="0" smtClean="0">
                <a:solidFill>
                  <a:prstClr val="white"/>
                </a:solidFill>
              </a:rPr>
              <a:t>/ผู้นำ/คน</a:t>
            </a:r>
            <a:r>
              <a:rPr lang="th-TH" dirty="0">
                <a:solidFill>
                  <a:prstClr val="white"/>
                </a:solidFill>
              </a:rPr>
              <a:t>ในตำบลมีความสนใจใฝ่รู้  </a:t>
            </a:r>
            <a:endParaRPr lang="th-TH" dirty="0" smtClean="0">
              <a:solidFill>
                <a:prstClr val="white"/>
              </a:solidFill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dirty="0" smtClean="0">
                <a:solidFill>
                  <a:prstClr val="white"/>
                </a:solidFill>
              </a:rPr>
              <a:t>    ให้</a:t>
            </a:r>
            <a:r>
              <a:rPr lang="th-TH" dirty="0">
                <a:solidFill>
                  <a:prstClr val="white"/>
                </a:solidFill>
              </a:rPr>
              <a:t>ความสำคัญกับการจัดการ</a:t>
            </a:r>
            <a:r>
              <a:rPr lang="th-TH" dirty="0" smtClean="0">
                <a:solidFill>
                  <a:prstClr val="white"/>
                </a:solidFill>
              </a:rPr>
              <a:t>ข้อมูล/ใช้</a:t>
            </a:r>
            <a:r>
              <a:rPr lang="th-TH" dirty="0">
                <a:solidFill>
                  <a:prstClr val="white"/>
                </a:solidFill>
              </a:rPr>
              <a:t>ประโยชน์</a:t>
            </a:r>
            <a:endParaRPr lang="en-US" dirty="0">
              <a:solidFill>
                <a:prstClr val="white"/>
              </a:solidFill>
            </a:endParaRPr>
          </a:p>
          <a:p>
            <a:pPr algn="thaiDist">
              <a:lnSpc>
                <a:spcPct val="80000"/>
              </a:lnSpc>
              <a:spcBef>
                <a:spcPts val="0"/>
              </a:spcBef>
              <a:buClr>
                <a:srgbClr val="87A91B">
                  <a:lumMod val="50000"/>
                </a:srgbClr>
              </a:buClr>
            </a:pPr>
            <a:r>
              <a:rPr lang="th-TH" dirty="0" smtClean="0">
                <a:solidFill>
                  <a:prstClr val="white"/>
                </a:solidFill>
              </a:rPr>
              <a:t>ได้รับ</a:t>
            </a:r>
            <a:r>
              <a:rPr lang="th-TH" dirty="0">
                <a:solidFill>
                  <a:prstClr val="white"/>
                </a:solidFill>
              </a:rPr>
              <a:t>การ</a:t>
            </a:r>
            <a:r>
              <a:rPr lang="th-TH" dirty="0" smtClean="0">
                <a:solidFill>
                  <a:prstClr val="white"/>
                </a:solidFill>
              </a:rPr>
              <a:t>สนับสนุน/ประสานงาน</a:t>
            </a:r>
            <a:r>
              <a:rPr lang="th-TH" dirty="0">
                <a:solidFill>
                  <a:prstClr val="white"/>
                </a:solidFill>
              </a:rPr>
              <a:t>/บูรณาการ</a:t>
            </a:r>
            <a:r>
              <a:rPr lang="th-TH" dirty="0" smtClean="0">
                <a:solidFill>
                  <a:prstClr val="white"/>
                </a:solidFill>
              </a:rPr>
              <a:t>งาน/ งบประมาณ/ส่วนราชการ/หน่วยงานภาคีฯลฯ    ใน</a:t>
            </a:r>
            <a:r>
              <a:rPr lang="th-TH" dirty="0">
                <a:solidFill>
                  <a:prstClr val="white"/>
                </a:solidFill>
              </a:rPr>
              <a:t>ด้านการพัฒนาอย่างต่อเนื่อง</a:t>
            </a:r>
            <a:endParaRPr lang="th-TH" sz="3200" dirty="0" smtClean="0">
              <a:solidFill>
                <a:prstClr val="white"/>
              </a:solidFill>
            </a:endParaRPr>
          </a:p>
          <a:p>
            <a:pPr marL="45720" indent="0"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01592" y="163723"/>
            <a:ext cx="2439488" cy="930292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th-TH" sz="3600" b="1" dirty="0" smtClean="0">
                <a:solidFill>
                  <a:schemeClr val="bg1"/>
                </a:solidFill>
              </a:rPr>
              <a:t>ความเชื่องโยง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การจัดทำสารสนเทศ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51429" y="5159830"/>
            <a:ext cx="5448869" cy="1257932"/>
          </a:xfrm>
          <a:prstGeom prst="rect">
            <a:avLst/>
          </a:prstGeom>
          <a:solidFill>
            <a:srgbClr val="657F14"/>
          </a:solidFill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0"/>
              </a:spcBef>
              <a:buClr>
                <a:srgbClr val="87A91B">
                  <a:lumMod val="50000"/>
                </a:srgbClr>
              </a:buClr>
              <a:buFont typeface="Arial" pitchFamily="34" charset="0"/>
              <a:buNone/>
            </a:pPr>
            <a:r>
              <a:rPr lang="th-TH" sz="3200" dirty="0" smtClean="0">
                <a:solidFill>
                  <a:prstClr val="white"/>
                </a:solidFill>
              </a:rPr>
              <a:t>กระบวนการขับเคลื่อน</a:t>
            </a:r>
            <a:endParaRPr lang="th-TH" dirty="0">
              <a:solidFill>
                <a:prstClr val="white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06938720"/>
              </p:ext>
            </p:extLst>
          </p:nvPr>
        </p:nvGraphicFramePr>
        <p:xfrm>
          <a:off x="524624" y="5394961"/>
          <a:ext cx="5178877" cy="102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2489" y="5623890"/>
            <a:ext cx="677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สร้างความ</a:t>
            </a:r>
          </a:p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เข้าใจ</a:t>
            </a:r>
            <a:endParaRPr lang="th-TH" sz="20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78841" y="5610827"/>
            <a:ext cx="730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DF5327">
                    <a:lumMod val="75000"/>
                  </a:srgbClr>
                </a:solidFill>
              </a:rPr>
              <a:t>แลกเปลียน</a:t>
            </a:r>
          </a:p>
          <a:p>
            <a:pPr algn="ctr"/>
            <a:r>
              <a:rPr lang="th-TH" sz="2000" b="1" dirty="0" smtClean="0">
                <a:solidFill>
                  <a:srgbClr val="DF5327">
                    <a:lumMod val="75000"/>
                  </a:srgbClr>
                </a:solidFill>
              </a:rPr>
              <a:t>เรียนรู้</a:t>
            </a:r>
            <a:endParaRPr lang="th-TH" sz="2000" b="1" dirty="0">
              <a:solidFill>
                <a:srgbClr val="DF5327">
                  <a:lumMod val="75000"/>
                </a:srgb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688" y="5606990"/>
            <a:ext cx="9989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7030A0"/>
                </a:solidFill>
              </a:rPr>
              <a:t>กำหนดความ</a:t>
            </a:r>
          </a:p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ต้องการ</a:t>
            </a:r>
            <a:endParaRPr lang="th-TH" sz="2000" b="1" dirty="0">
              <a:solidFill>
                <a:srgbClr val="7030A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3198" y="5545510"/>
            <a:ext cx="846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DF5327">
                    <a:lumMod val="75000"/>
                  </a:srgbClr>
                </a:solidFill>
              </a:rPr>
              <a:t>เผยแพร่</a:t>
            </a:r>
            <a:br>
              <a:rPr lang="th-TH" sz="2000" b="1" dirty="0" smtClean="0">
                <a:solidFill>
                  <a:srgbClr val="DF5327">
                    <a:lumMod val="75000"/>
                  </a:srgbClr>
                </a:solidFill>
              </a:rPr>
            </a:br>
            <a:r>
              <a:rPr lang="th-TH" sz="2000" b="1" dirty="0" smtClean="0">
                <a:solidFill>
                  <a:srgbClr val="DF5327">
                    <a:lumMod val="75000"/>
                  </a:srgbClr>
                </a:solidFill>
              </a:rPr>
              <a:t>บำรุงรักษา</a:t>
            </a:r>
            <a:endParaRPr lang="th-TH" sz="2000" b="1" dirty="0">
              <a:solidFill>
                <a:srgbClr val="DF5327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91051" y="5542295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จัดทำ</a:t>
            </a:r>
          </a:p>
          <a:p>
            <a:pPr algn="ctr"/>
            <a:r>
              <a:rPr lang="th-TH" sz="2000" b="1" dirty="0" smtClean="0">
                <a:solidFill>
                  <a:srgbClr val="7030A0"/>
                </a:solidFill>
              </a:rPr>
              <a:t>สารสนเทศ</a:t>
            </a:r>
            <a:endParaRPr lang="th-TH" sz="2000" b="1" dirty="0">
              <a:solidFill>
                <a:srgbClr val="7030A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34661" y="5660755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0066FF"/>
                </a:solidFill>
              </a:rPr>
              <a:t>ร่วมกัน</a:t>
            </a:r>
            <a:endParaRPr lang="th-TH" sz="2800" b="1" dirty="0">
              <a:solidFill>
                <a:srgbClr val="0066FF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01579" y="345572"/>
            <a:ext cx="1198786" cy="932906"/>
            <a:chOff x="3350538" y="356808"/>
            <a:chExt cx="1598382" cy="932906"/>
          </a:xfrm>
        </p:grpSpPr>
        <p:sp>
          <p:nvSpPr>
            <p:cNvPr id="26" name="TextBox 25"/>
            <p:cNvSpPr txBox="1"/>
            <p:nvPr/>
          </p:nvSpPr>
          <p:spPr>
            <a:xfrm>
              <a:off x="4044398" y="823261"/>
              <a:ext cx="9045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595959"/>
                  </a:solidFill>
                </a:rPr>
                <a:t>VLD</a:t>
              </a:r>
              <a:endParaRPr lang="th-TH" sz="2400" dirty="0">
                <a:solidFill>
                  <a:srgbClr val="595959"/>
                </a:solidFill>
              </a:endParaRPr>
            </a:p>
          </p:txBody>
        </p:sp>
        <p:pic>
          <p:nvPicPr>
            <p:cNvPr id="6146" name="Picture 2" descr="Image result for marker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0538" y="356808"/>
              <a:ext cx="932906" cy="932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29"/>
          <p:cNvGrpSpPr/>
          <p:nvPr/>
        </p:nvGrpSpPr>
        <p:grpSpPr>
          <a:xfrm>
            <a:off x="2945978" y="340857"/>
            <a:ext cx="1101078" cy="994248"/>
            <a:chOff x="7096526" y="367043"/>
            <a:chExt cx="1468104" cy="994248"/>
          </a:xfrm>
        </p:grpSpPr>
        <p:pic>
          <p:nvPicPr>
            <p:cNvPr id="29" name="Picture 2" descr="Image result for marker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6526" y="367043"/>
              <a:ext cx="932906" cy="932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7692169" y="899626"/>
              <a:ext cx="8724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595959"/>
                  </a:solidFill>
                </a:rPr>
                <a:t>T</a:t>
              </a:r>
              <a:r>
                <a:rPr lang="en-US" sz="2400" dirty="0" smtClean="0">
                  <a:solidFill>
                    <a:srgbClr val="595959"/>
                  </a:solidFill>
                </a:rPr>
                <a:t>LD</a:t>
              </a:r>
              <a:endParaRPr lang="th-TH" sz="2400" dirty="0"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42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90600"/>
            <a:ext cx="9144000" cy="1905000"/>
          </a:xfrm>
        </p:spPr>
        <p:txBody>
          <a:bodyPr>
            <a:noAutofit/>
          </a:bodyPr>
          <a:lstStyle/>
          <a:p>
            <a:r>
              <a:rPr lang="th-TH" sz="5400" b="1" dirty="0"/>
              <a:t>การประกวดหมู่บ้านสารสนเทศชุมชนดีเด่น</a:t>
            </a:r>
            <a:r>
              <a:rPr lang="en-US" sz="5400" dirty="0"/>
              <a:t/>
            </a:r>
            <a:br>
              <a:rPr lang="en-US" sz="5400" dirty="0"/>
            </a:br>
            <a:r>
              <a:rPr lang="th-TH" sz="5400" b="1" dirty="0"/>
              <a:t>เพื่อพัฒนาเศรษฐกิจและคุณภาพ</a:t>
            </a:r>
            <a:r>
              <a:rPr lang="th-TH" sz="5400" b="1" dirty="0" smtClean="0"/>
              <a:t>ชีวิต</a:t>
            </a:r>
            <a:br>
              <a:rPr lang="th-TH" sz="5400" b="1" dirty="0" smtClean="0"/>
            </a:br>
            <a:r>
              <a:rPr lang="th-TH" sz="5400" b="1" dirty="0" smtClean="0"/>
              <a:t>ปี งบประมาณ 2562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028" name="Picture 4" descr="D:\Usres\seksan\AppData\Local\Temp\SNAGHTML100d9e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10000"/>
            <a:ext cx="2363934" cy="1538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ผลการค้นหารูปภาพสำหรับ google ma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5952698" y="4704385"/>
            <a:ext cx="3038901" cy="209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740" y="653090"/>
            <a:ext cx="913026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188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8382000" cy="57912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9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05800" cy="63246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1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657895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มีสถานที่ดำเนินการ  มีอุปกรณ์/เทคโนโลยี/สื่อ สำหรับการดำเนินงาน  การจัดทำข้อมูลสารสนเทศ และการเผยแพร่ประชาสัมพันธ์หมู่บ้านสารสนเทศฯ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หมายถึง มีภาพอาคาร ป้าย อุปกรณ์ คอมพิวเตอร์ เครือข่ายอินเตอร์เน็ต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3074" name="Picture 2" descr="D:\Usres\seksan\Desktop\W300A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048002"/>
            <a:ext cx="3124200" cy="306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5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12116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มีบุคลากรของหมู่บ้านรับผิดชอบ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หมายถึง มีคนในหมู่บ้าน/ชุมชน เข้าร่วมกิจกรรม ดูแลรับผิดชอบประจำสถานที่ดำเนินการ</a:t>
                      </a:r>
                    </a:p>
                    <a:p>
                      <a:endParaRPr lang="th-TH" sz="2000" kern="1200" dirty="0" smtClean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098" name="Picture 2" descr="D:\Usres\seksan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1" y="32766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1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58353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มีคณะทำงานขับเคลื่อน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หมายถึง มีคำสั่งแต่งตั้งคณะทำงานระดับหมู่บ้าน หรือ อำเภอ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2895600"/>
            <a:ext cx="3809999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8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39973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ขั้นตอน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ตัวอย่าง</a:t>
                      </a:r>
                      <a:endParaRPr lang="th-TH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การวาดขอบเขตแผนที่หมู่บ้าน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หมายถึงการวาดขอบเขตของหมู่บ้านด้วย 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Google map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เพื่อแสดงขอบเขตการปกครองของหมู่บ้าน</a:t>
                      </a:r>
                      <a:endParaRPr lang="en-US" sz="11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/>
              <a:t>การประกวดหมู่บ้านสารสนเทศชุมชนดีเด่นฯ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971800"/>
            <a:ext cx="3450336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Inf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3.xml><?xml version="1.0" encoding="utf-8"?>
<a:theme xmlns:a="http://schemas.openxmlformats.org/drawingml/2006/main" name="1_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Health and fitness presentation (widescreen).potx" id="{ABFD658B-2256-413B-9244-0F977A0B2D12}" vid="{E4CB021D-C859-4C82-BDBB-2F2FACCF0D8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Info</Template>
  <TotalTime>3398</TotalTime>
  <Words>1057</Words>
  <Application>Microsoft Office PowerPoint</Application>
  <PresentationFormat>นำเสนอทางหน้าจอ (4:3)</PresentationFormat>
  <Paragraphs>142</Paragraphs>
  <Slides>19</Slides>
  <Notes>14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2" baseType="lpstr">
      <vt:lpstr>PPT Info</vt:lpstr>
      <vt:lpstr>Health Fitness 16x9</vt:lpstr>
      <vt:lpstr>1_Health Fitness 16x9</vt:lpstr>
      <vt:lpstr>Community information </vt:lpstr>
      <vt:lpstr>ความเชื่องโยง การจัดทำสารสนเทศ</vt:lpstr>
      <vt:lpstr>การประกวดหมู่บ้านสารสนเทศชุมชนดีเด่น เพื่อพัฒนาเศรษฐกิจและคุณภาพชีวิต ปี งบประมาณ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ความเชื่องโยง การจัดทำสารสนเทศ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PowerPoint template, IT</dc:subject>
  <dc:creator>nitzy</dc:creator>
  <cp:keywords>IT, IT PowerPoint template, free, PowerPoint template, download, PPT template, PowerPoint templates, slideshow template, POT, POTX, Power Point template, slide show template</cp:keywords>
  <dc:description>Made by Leawo Software. To find more free PowerPoint templates, please visit http://www.leawo.com/free-powerpoint-templates/</dc:description>
  <cp:lastModifiedBy>Windows User</cp:lastModifiedBy>
  <cp:revision>465</cp:revision>
  <cp:lastPrinted>2018-12-12T08:53:37Z</cp:lastPrinted>
  <dcterms:created xsi:type="dcterms:W3CDTF">2015-10-19T06:41:20Z</dcterms:created>
  <dcterms:modified xsi:type="dcterms:W3CDTF">2018-12-12T09:54:01Z</dcterms:modified>
  <cp:category>PowerPoint template, IT</cp:category>
</cp:coreProperties>
</file>