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92" r:id="rId1"/>
  </p:sldMasterIdLst>
  <p:notesMasterIdLst>
    <p:notesMasterId r:id="rId22"/>
  </p:notesMasterIdLst>
  <p:handoutMasterIdLst>
    <p:handoutMasterId r:id="rId23"/>
  </p:handoutMasterIdLst>
  <p:sldIdLst>
    <p:sldId id="256" r:id="rId2"/>
    <p:sldId id="416" r:id="rId3"/>
    <p:sldId id="417" r:id="rId4"/>
    <p:sldId id="457" r:id="rId5"/>
    <p:sldId id="458" r:id="rId6"/>
    <p:sldId id="459" r:id="rId7"/>
    <p:sldId id="460" r:id="rId8"/>
    <p:sldId id="461" r:id="rId9"/>
    <p:sldId id="462" r:id="rId10"/>
    <p:sldId id="463" r:id="rId11"/>
    <p:sldId id="464" r:id="rId12"/>
    <p:sldId id="465" r:id="rId13"/>
    <p:sldId id="466" r:id="rId14"/>
    <p:sldId id="467" r:id="rId15"/>
    <p:sldId id="468" r:id="rId16"/>
    <p:sldId id="469" r:id="rId17"/>
    <p:sldId id="472" r:id="rId18"/>
    <p:sldId id="470" r:id="rId19"/>
    <p:sldId id="471" r:id="rId20"/>
    <p:sldId id="419" r:id="rId21"/>
  </p:sldIdLst>
  <p:sldSz cx="9144000" cy="6858000" type="screen4x3"/>
  <p:notesSz cx="6889750" cy="96075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CCFF"/>
    <a:srgbClr val="9ECEA6"/>
    <a:srgbClr val="71B77D"/>
    <a:srgbClr val="CFE7D3"/>
    <a:srgbClr val="FF66FF"/>
    <a:srgbClr val="8BE1FF"/>
    <a:srgbClr val="B3EBFF"/>
    <a:srgbClr val="ABFFFF"/>
    <a:srgbClr val="00E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สไตล์ธีม 1 - เน้น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สไตล์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44" autoAdjust="0"/>
  </p:normalViewPr>
  <p:slideViewPr>
    <p:cSldViewPr snapToGrid="0">
      <p:cViewPr varScale="1">
        <p:scale>
          <a:sx n="91" d="100"/>
          <a:sy n="91" d="100"/>
        </p:scale>
        <p:origin x="99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6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2986309" cy="480915"/>
          </a:xfrm>
          <a:prstGeom prst="rect">
            <a:avLst/>
          </a:prstGeom>
        </p:spPr>
        <p:txBody>
          <a:bodyPr vert="horz" lIns="92403" tIns="46202" rIns="92403" bIns="4620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1836" y="3"/>
            <a:ext cx="2986309" cy="480915"/>
          </a:xfrm>
          <a:prstGeom prst="rect">
            <a:avLst/>
          </a:prstGeom>
        </p:spPr>
        <p:txBody>
          <a:bodyPr vert="horz" lIns="92403" tIns="46202" rIns="92403" bIns="46202" rtlCol="0"/>
          <a:lstStyle>
            <a:lvl1pPr algn="r">
              <a:defRPr sz="1200"/>
            </a:lvl1pPr>
          </a:lstStyle>
          <a:p>
            <a:fld id="{E1FA9AB6-E8C9-4A13-910E-4C260599C041}" type="datetimeFigureOut">
              <a:rPr lang="th-TH" smtClean="0"/>
              <a:t>28/01/62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5" y="9125104"/>
            <a:ext cx="2986309" cy="480914"/>
          </a:xfrm>
          <a:prstGeom prst="rect">
            <a:avLst/>
          </a:prstGeom>
        </p:spPr>
        <p:txBody>
          <a:bodyPr vert="horz" lIns="92403" tIns="46202" rIns="92403" bIns="4620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1836" y="9125104"/>
            <a:ext cx="2986309" cy="480914"/>
          </a:xfrm>
          <a:prstGeom prst="rect">
            <a:avLst/>
          </a:prstGeom>
        </p:spPr>
        <p:txBody>
          <a:bodyPr vert="horz" lIns="92403" tIns="46202" rIns="92403" bIns="46202" rtlCol="0" anchor="b"/>
          <a:lstStyle>
            <a:lvl1pPr algn="r">
              <a:defRPr sz="1200"/>
            </a:lvl1pPr>
          </a:lstStyle>
          <a:p>
            <a:fld id="{15D5F505-3F8F-49F3-99B4-228F37C6294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1112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6" y="5"/>
            <a:ext cx="2985559" cy="479994"/>
          </a:xfrm>
          <a:prstGeom prst="rect">
            <a:avLst/>
          </a:prstGeom>
        </p:spPr>
        <p:txBody>
          <a:bodyPr vert="horz" lIns="91970" tIns="45987" rIns="91970" bIns="45987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2603" y="5"/>
            <a:ext cx="2985559" cy="479994"/>
          </a:xfrm>
          <a:prstGeom prst="rect">
            <a:avLst/>
          </a:prstGeom>
        </p:spPr>
        <p:txBody>
          <a:bodyPr vert="horz" lIns="91970" tIns="45987" rIns="91970" bIns="45987" rtlCol="0"/>
          <a:lstStyle>
            <a:lvl1pPr algn="r">
              <a:defRPr sz="1200"/>
            </a:lvl1pPr>
          </a:lstStyle>
          <a:p>
            <a:fld id="{56D2AC5F-AB57-4BF7-8552-E7A7E1543E24}" type="datetimeFigureOut">
              <a:rPr lang="th-TH" smtClean="0"/>
              <a:t>28/01/62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719138"/>
            <a:ext cx="4803775" cy="3603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70" tIns="45987" rIns="91970" bIns="45987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6" y="4563782"/>
            <a:ext cx="5511800" cy="4323014"/>
          </a:xfrm>
          <a:prstGeom prst="rect">
            <a:avLst/>
          </a:prstGeom>
        </p:spPr>
        <p:txBody>
          <a:bodyPr vert="horz" lIns="91970" tIns="45987" rIns="91970" bIns="45987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6" y="9126025"/>
            <a:ext cx="2985559" cy="479993"/>
          </a:xfrm>
          <a:prstGeom prst="rect">
            <a:avLst/>
          </a:prstGeom>
        </p:spPr>
        <p:txBody>
          <a:bodyPr vert="horz" lIns="91970" tIns="45987" rIns="91970" bIns="45987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2603" y="9126025"/>
            <a:ext cx="2985559" cy="479993"/>
          </a:xfrm>
          <a:prstGeom prst="rect">
            <a:avLst/>
          </a:prstGeom>
        </p:spPr>
        <p:txBody>
          <a:bodyPr vert="horz" lIns="91970" tIns="45987" rIns="91970" bIns="45987" rtlCol="0" anchor="b"/>
          <a:lstStyle>
            <a:lvl1pPr algn="r">
              <a:defRPr sz="1200"/>
            </a:lvl1pPr>
          </a:lstStyle>
          <a:p>
            <a:fld id="{432A66C0-095D-4077-B66B-FDB19BEA87F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881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465523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11898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2023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77392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9761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84044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46838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01770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87261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53987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39875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14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มนมุมสี่เหลี่ยมผืนผ้าด้านทแยงมุม 11"/>
          <p:cNvSpPr/>
          <p:nvPr/>
        </p:nvSpPr>
        <p:spPr>
          <a:xfrm>
            <a:off x="504498" y="1616113"/>
            <a:ext cx="8071944" cy="4929890"/>
          </a:xfrm>
          <a:prstGeom prst="round2DiagRect">
            <a:avLst>
              <a:gd name="adj1" fmla="val 0"/>
              <a:gd name="adj2" fmla="val 0"/>
            </a:avLst>
          </a:prstGeom>
          <a:noFill/>
          <a:ln>
            <a:noFill/>
          </a:ln>
          <a:effectLst/>
          <a:scene3d>
            <a:camera prst="orthographicFront"/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บทบาทหน้าที่พัฒนาชุมชนกับการขับเคลื่อนงานกองทุนพัฒนาบทบาทสตรี</a:t>
            </a:r>
          </a:p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</a:t>
            </a:r>
          </a:p>
          <a:p>
            <a:pPr algn="ctr"/>
            <a:r>
              <a:rPr lang="th-TH" sz="48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นายธีระเชษฐ  สอนปะละ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พัฒนาการจังหวัดขอนแก่น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สำนักงานพัฒนาชุมชนจังหวัดขอนแก่น</a:t>
            </a:r>
            <a:endParaRPr lang="th-TH" sz="3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148" y="132931"/>
            <a:ext cx="1725309" cy="1474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269" y="29695"/>
            <a:ext cx="1680879" cy="168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ประเภทงบบริหาร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/>
          </p:nvPr>
        </p:nvGraphicFramePr>
        <p:xfrm>
          <a:off x="179511" y="3573016"/>
          <a:ext cx="8712969" cy="217134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0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7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355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ปีบัญชี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จำนวนงบประมาณที่ได้รับ</a:t>
                      </a:r>
                      <a:endParaRPr lang="en-US" sz="2000" b="1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ผลการเบิกจ่าย</a:t>
                      </a:r>
                      <a:endParaRPr lang="en-US" sz="2000" b="1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คิดเป็นร้อยละ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57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2562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7,126,490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602,829.09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8.46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ชื่อเรื่องรอง 2"/>
          <p:cNvSpPr txBox="1">
            <a:spLocks/>
          </p:cNvSpPr>
          <p:nvPr/>
        </p:nvSpPr>
        <p:spPr>
          <a:xfrm>
            <a:off x="104590" y="1700808"/>
            <a:ext cx="8931905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จังหวัดขอนแก่นได้รับการจัดสรรงบประมาณทั้งสิ้น 7,126,490 บาท </a:t>
            </a:r>
          </a:p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จังหวัดขอนแก่นเบิกจ่ายได้ทั้งสิ้น 602,829.09 บาท คิดเป็นร้อยละ 8.46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(ข้อมูลการเบิกจ่าย ณ วันที่ 21 มกราคม 2562)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7032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ประเภทเงินทุนหมุนเวียน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/>
          </p:nvPr>
        </p:nvGraphicFramePr>
        <p:xfrm>
          <a:off x="179511" y="3573016"/>
          <a:ext cx="8712969" cy="217134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0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7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355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ปีบัญชี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จำนวนงบประมาณที่ได้รับ</a:t>
                      </a:r>
                      <a:endParaRPr lang="en-US" sz="2000" b="1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ผลการเบิกจ่าย</a:t>
                      </a:r>
                      <a:endParaRPr lang="en-US" sz="2000" b="1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คิดเป็นร้อยละ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57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2562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30,000,000</a:t>
                      </a:r>
                      <a:endParaRPr lang="en-US" sz="20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2,198,500</a:t>
                      </a:r>
                      <a:endParaRPr lang="en-US" sz="20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7.33</a:t>
                      </a:r>
                      <a:endParaRPr lang="en-US" sz="20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ชื่อเรื่องรอง 2"/>
          <p:cNvSpPr txBox="1">
            <a:spLocks/>
          </p:cNvSpPr>
          <p:nvPr/>
        </p:nvSpPr>
        <p:spPr>
          <a:xfrm>
            <a:off x="104590" y="1700808"/>
            <a:ext cx="8931905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จังหวัดขอนแก่นได้รับการจัดสรรงบประมาณทั้งสิ้น 30,000,000 บาท </a:t>
            </a:r>
          </a:p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จังหวัดขอนแก่นเบิกจ่ายได้ทั้งสิ้น 2,198,500 บาท คิดเป็นร้อยละ 7.33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(ข้อมูลการเบิกจ่าย ณ วันที่ 21 มกราคม 2562)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469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ประเภทเงินอุดหนุน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/>
          </p:nvPr>
        </p:nvGraphicFramePr>
        <p:xfrm>
          <a:off x="179511" y="3573016"/>
          <a:ext cx="8712969" cy="217134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0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7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355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ปีบัญชี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จำนวนงบประมาณที่ได้รับ</a:t>
                      </a:r>
                      <a:endParaRPr lang="en-US" sz="2000" b="1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ผลการเบิกจ่าย</a:t>
                      </a:r>
                      <a:endParaRPr lang="en-US" sz="2000" b="1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คิดเป็นร้อยละ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57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2562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5,000,000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ชื่อเรื่องรอง 2"/>
          <p:cNvSpPr txBox="1">
            <a:spLocks/>
          </p:cNvSpPr>
          <p:nvPr/>
        </p:nvSpPr>
        <p:spPr>
          <a:xfrm>
            <a:off x="104590" y="1700808"/>
            <a:ext cx="8931905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จังหวัดขอนแก่นได้รับการจัดสรรงบประมาณทั้งสิ้น 5,000,000 บาท </a:t>
            </a:r>
          </a:p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จังหวัดขอนแก่นยังไม่มีการเบิกจ่าย</a:t>
            </a:r>
          </a:p>
          <a:p>
            <a:pPr marL="0" indent="0"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    (ข้อมูลการเบิกจ่าย ณ วันที่ 21 มกราคม 2562)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5408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 fontScale="90000"/>
          </a:bodyPr>
          <a:lstStyle/>
          <a:p>
            <a:pPr marL="571500" indent="-571500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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เป้าหมายการชำระหนี้คืนกองทุนพัฒนาบทบาทสตรี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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772816"/>
            <a:ext cx="8424936" cy="4248472"/>
          </a:xfrm>
        </p:spPr>
        <p:txBody>
          <a:bodyPr>
            <a:no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เป้าหมายการชำระคืนเงินกู้ยืมเงินทุนหมุนเวียนตามสัญญา ครบกำหนดชำระ ปี 2556 – 2559 (หนี้เก่า) ลดลงร้อยละ 35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เป้าหมายการบริหารจัดการหนี้และการชำระคืนเงินกู้ยืมเงินทุนหมุนเวียนตามสัญญา ครบกำหนดชำระ ปี 2560 - 2561 ลดลงร้อยละ 30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เป้าหมายการชำระคืนเงินกู้ยืมเงินทุนหมุนเวียนตามสัญญา ครบกำหนดชำระ ปี 2562 ลดลงร้อยละ 95</a:t>
            </a:r>
          </a:p>
          <a:p>
            <a:pPr marL="0" indent="0">
              <a:buNone/>
            </a:pP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233356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46914" y="125760"/>
            <a:ext cx="8229600" cy="1143000"/>
          </a:xfrm>
        </p:spPr>
        <p:txBody>
          <a:bodyPr>
            <a:normAutofit/>
          </a:bodyPr>
          <a:lstStyle/>
          <a:p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การติดตามหนี้ค้างชำระ</a:t>
            </a: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รอง 2"/>
          <p:cNvSpPr txBox="1">
            <a:spLocks/>
          </p:cNvSpPr>
          <p:nvPr/>
        </p:nvSpPr>
        <p:spPr>
          <a:xfrm>
            <a:off x="131765" y="1268760"/>
            <a:ext cx="8859898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 มีจำนวนโครงการทั้งสิ้น 2,438 โครงการ เป็นเงินจำนวน 215,511,487 บาท </a:t>
            </a:r>
          </a:p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หนี้ค้างชำระทั้งสิ้น 554 โครงการ เป็นเงินจำนวน 23,548,686.24 บาท คิดเป็นร้อยละ 10.93 จากจำนวนเงินที่ทำการโอนให้สมาชิก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           </a:t>
            </a:r>
          </a:p>
          <a:p>
            <a:pPr marL="0" indent="0">
              <a:buNone/>
            </a:pP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          (ข้อมูลการเบิกจ่าย ณ วันที่ 21 มกราคม 2562)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/>
          </p:nvPr>
        </p:nvGraphicFramePr>
        <p:xfrm>
          <a:off x="131763" y="4365104"/>
          <a:ext cx="8859900" cy="2166905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47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32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6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5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562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จำนวนโครงการครบกำหนดชำระหนี้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(โครงการ)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เงินต้น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ดอกเบี้ยเงินกู้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เบี้ยปรับ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รวมหนี้ค้างชำระ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คิดเป็น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554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22,056,997.96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815,815.73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675,872.55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23,548,686.24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10.93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8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46914" y="125760"/>
            <a:ext cx="8229600" cy="1143000"/>
          </a:xfrm>
        </p:spPr>
        <p:txBody>
          <a:bodyPr>
            <a:normAutofit/>
          </a:bodyPr>
          <a:lstStyle/>
          <a:p>
            <a:r>
              <a:rPr lang="th-TH" sz="5400" b="1" dirty="0" smtClean="0"/>
              <a:t>หนี้เก่า (</a:t>
            </a:r>
            <a:r>
              <a:rPr lang="th-TH" sz="5400" b="1" dirty="0"/>
              <a:t>ปี 2556 -  2559)</a:t>
            </a:r>
            <a:endParaRPr lang="en-US" sz="5400" dirty="0"/>
          </a:p>
        </p:txBody>
      </p:sp>
      <p:sp>
        <p:nvSpPr>
          <p:cNvPr id="5" name="ชื่อเรื่องรอง 2"/>
          <p:cNvSpPr txBox="1">
            <a:spLocks/>
          </p:cNvSpPr>
          <p:nvPr/>
        </p:nvSpPr>
        <p:spPr>
          <a:xfrm>
            <a:off x="131765" y="1484784"/>
            <a:ext cx="8859898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 มีจำนวนโครงการทั้งสิ้น 1,764 โครงการ เป็นเงินจำนวน 122,935,487 บาท </a:t>
            </a:r>
          </a:p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หนี้ค้างชำระทั้งสิ้น 135 โครงการ เป็นเงินจำนวน 6,579,977.36 บาท   คิดเป็นร้อยละ 5.35 จากจำนวนเงินที่ทำการโอนให้สมาชิก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           </a:t>
            </a:r>
          </a:p>
          <a:p>
            <a:pPr marL="0" indent="0">
              <a:buNone/>
            </a:pP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          (ข้อมูลการเบิกจ่าย ณ วันที่ 21 มกราคม 2562)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/>
          </p:nvPr>
        </p:nvGraphicFramePr>
        <p:xfrm>
          <a:off x="131765" y="4238600"/>
          <a:ext cx="8859898" cy="207072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456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0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2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9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8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56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ปีบัญชี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จำนวนโครงการที่โอนให้สมาชิก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จำนวนเงินที่โอนให้สมาชิก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จำนวนโครงการที่ค้างชำระ</a:t>
                      </a:r>
                      <a:b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(โครงการ)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จำนวนเงินที่ค้างชำระ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คิดเป็น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2556-2559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en-US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764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122,935,487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135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,579,977.36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5.35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379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46914" y="125760"/>
            <a:ext cx="8229600" cy="1143000"/>
          </a:xfrm>
        </p:spPr>
        <p:txBody>
          <a:bodyPr>
            <a:normAutofit/>
          </a:bodyPr>
          <a:lstStyle/>
          <a:p>
            <a:r>
              <a:rPr lang="th-TH" sz="5400" b="1" dirty="0" smtClean="0"/>
              <a:t>หนี้ใหม่ (</a:t>
            </a:r>
            <a:r>
              <a:rPr lang="th-TH" sz="5400" b="1" dirty="0"/>
              <a:t>ปี </a:t>
            </a:r>
            <a:r>
              <a:rPr lang="th-TH" sz="5400" b="1" dirty="0" smtClean="0"/>
              <a:t>2560 </a:t>
            </a:r>
            <a:r>
              <a:rPr lang="th-TH" sz="5400" b="1" dirty="0"/>
              <a:t>-  </a:t>
            </a:r>
            <a:r>
              <a:rPr lang="th-TH" sz="5400" b="1" dirty="0" smtClean="0"/>
              <a:t>2562)</a:t>
            </a:r>
            <a:endParaRPr lang="en-US" sz="5400" dirty="0"/>
          </a:p>
        </p:txBody>
      </p:sp>
      <p:sp>
        <p:nvSpPr>
          <p:cNvPr id="5" name="ชื่อเรื่องรอง 2"/>
          <p:cNvSpPr txBox="1">
            <a:spLocks/>
          </p:cNvSpPr>
          <p:nvPr/>
        </p:nvSpPr>
        <p:spPr>
          <a:xfrm>
            <a:off x="131765" y="1484784"/>
            <a:ext cx="8859898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จังหวัดขอนแก่น มีจำนวนโครงการทั้งสิ้น 674 โครงการ เป็นเงินจำนวน 92,576,000 บาท </a:t>
            </a:r>
          </a:p>
          <a:p>
            <a:pPr marL="571500" indent="-571500">
              <a:buFont typeface="Wingdings"/>
              <a:buChar char="v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หนี้ค้างชำระทั้งสิ้น 419 โครงการ เป็นเงินจำนวน 16,968,708.88 บาท   คิดเป็นร้อยละ 18.33 จากจำนวนเงินที่ทำการโอนให้สมาชิก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           </a:t>
            </a:r>
          </a:p>
          <a:p>
            <a:pPr marL="0" indent="0">
              <a:buNone/>
            </a:pP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          (ข้อมูลการเบิกจ่าย ณ วันที่ 21 มกราคม 2562)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/>
          </p:nvPr>
        </p:nvGraphicFramePr>
        <p:xfrm>
          <a:off x="131765" y="4238600"/>
          <a:ext cx="8859898" cy="207072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456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0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2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9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8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56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ปีบัญชี</a:t>
                      </a:r>
                      <a:endParaRPr lang="en-US" sz="18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จำนวนโครงการที่โอนให้สมาชิก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จำนวนเงินที่โอนให้สมาชิก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จำนวนโครงการที่ค้างชำระ</a:t>
                      </a:r>
                      <a:b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(โครงการ)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จำนวนเงินที่ค้างชำระ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คิดเป็น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en-US" sz="18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2560-25</a:t>
                      </a:r>
                      <a:r>
                        <a:rPr lang="en-US" sz="2800" b="1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61</a:t>
                      </a:r>
                      <a:endParaRPr lang="en-US" sz="1800" b="1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674</a:t>
                      </a:r>
                      <a:endParaRPr lang="en-US" sz="1800" b="1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92,576,000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419</a:t>
                      </a:r>
                      <a:endParaRPr lang="en-US" sz="1800" b="1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16,968,708.88</a:t>
                      </a:r>
                      <a:endParaRPr lang="en-US" sz="1800" b="1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18.33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092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368660"/>
            <a:ext cx="7787208" cy="79208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หนี้หมดอายุความ ปี 2562 จำนวน 2 โครงการ</a:t>
            </a:r>
            <a:endParaRPr lang="th-TH" sz="24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8964488" cy="2664295"/>
          </a:xfrm>
          <a:prstGeom prst="rect">
            <a:avLst/>
          </a:prstGeom>
        </p:spPr>
      </p:pic>
      <p:sp>
        <p:nvSpPr>
          <p:cNvPr id="4" name="กล่องข้อความ 3"/>
          <p:cNvSpPr txBox="1"/>
          <p:nvPr/>
        </p:nvSpPr>
        <p:spPr>
          <a:xfrm>
            <a:off x="395536" y="4149080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โครงการแปรรูปปลาบ้านนาหว้า นางสาวบุญเฮียง ดาตุ่ย </a:t>
            </a:r>
            <a:r>
              <a:rPr lang="th-TH" sz="2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ได้ทำสัญญาประนอมหนี้กับเจ้าหน้าที่พัฒนาชุมชนอำเภอ และนำเงินชำระเข้าระบบ จำนวน 500 บาท ในวันที่ 23 มค.62</a:t>
            </a:r>
          </a:p>
          <a:p>
            <a:r>
              <a:rPr lang="th-TH" sz="2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อายุความต่อไปอีก 5 ปี </a:t>
            </a:r>
          </a:p>
          <a:p>
            <a:r>
              <a:rPr lang="th-TH" sz="2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โครงการเลี้ยงสุกรแม่พันธ์ นางวรรณรัตน์ ขัน</a:t>
            </a:r>
            <a:r>
              <a:rPr lang="th-TH" sz="2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สุวรรณา ม.6 บ้านกลางฮุง ตำบลโนนท่อน อ.เมือง </a:t>
            </a:r>
          </a:p>
          <a:p>
            <a:r>
              <a:rPr lang="th-TH" sz="2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จ.ขอนแก่น ได้ทำสัญญาชำระหนี้กับเจ้าหน้าที่พัฒนาชุมชนอำเภอ ชำระหนี้ทั้งหมดในวันที่ 28 กพ.62</a:t>
            </a:r>
          </a:p>
        </p:txBody>
      </p:sp>
    </p:spTree>
    <p:extLst>
      <p:ext uri="{BB962C8B-B14F-4D97-AF65-F5344CB8AC3E}">
        <p14:creationId xmlns:p14="http://schemas.microsoft.com/office/powerpoint/2010/main" val="230052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17632" cy="1143000"/>
          </a:xfrm>
        </p:spPr>
        <p:txBody>
          <a:bodyPr>
            <a:normAutofit fontScale="90000"/>
          </a:bodyPr>
          <a:lstStyle/>
          <a:p>
            <a:pPr marL="571500" indent="-571500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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เป้าหมายการสมัครสมาชิกกองทุนพัฒนาบทบาทสตรี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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725144"/>
          </a:xfrm>
        </p:spPr>
        <p:txBody>
          <a:bodyPr>
            <a:no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เป้าหมายการสมัครสมาชิกเพิ่มประเภทบุคคลธรรมดา ปีงบประมาณ พ.ศ. 2562 จำนวน 40,289 คน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เป้าหมายการสมัครสมาชิกเพิ่มประเภทองค์กรปีงบประมาณ พ.ศ. 2562 จำนวน 1,158 คน ดังนี้</a:t>
            </a:r>
          </a:p>
          <a:p>
            <a:pPr marL="0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  <a:sym typeface="Wingdings"/>
              </a:rPr>
              <a:t>	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ประเภทองค์กร อื่นๆ		2	องค์กร</a:t>
            </a:r>
          </a:p>
          <a:p>
            <a:pPr marL="0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  <a:sym typeface="Wingdings"/>
              </a:rPr>
              <a:t>	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ประเภท 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  <a:sym typeface="Wingdings"/>
              </a:rPr>
              <a:t>กพ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สต.	        18	องค์กร</a:t>
            </a:r>
          </a:p>
          <a:p>
            <a:pPr marL="0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  <a:sym typeface="Wingdings"/>
              </a:rPr>
              <a:t>	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ประเภท 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  <a:sym typeface="Wingdings"/>
              </a:rPr>
              <a:t>กพ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สม.	     1,138	องค์กร</a:t>
            </a:r>
          </a:p>
          <a:p>
            <a:pPr marL="0" indent="0">
              <a:buNone/>
            </a:pPr>
            <a:endParaRPr lang="th-TH" sz="36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  <a:sym typeface="Wingdings"/>
            </a:endParaRPr>
          </a:p>
          <a:p>
            <a:pPr marL="0" indent="0">
              <a:buNone/>
            </a:pP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4311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การสมัครสมาชิกเพิ่ม กองทุนพัฒนาบทบาทสตรี</a:t>
            </a:r>
            <a:b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</a:b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จังหวัดขอนแก่น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35421" y="2028497"/>
            <a:ext cx="7903779" cy="3951889"/>
          </a:xfrm>
        </p:spPr>
        <p:txBody>
          <a:bodyPr>
            <a:normAutofit fontScale="85000" lnSpcReduction="20000"/>
          </a:bodyPr>
          <a:lstStyle/>
          <a:p>
            <a:r>
              <a:rPr lang="th-TH" sz="51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การสมัครสมาชิกเพิ่ม ประเภทบุคคลธรรมดา </a:t>
            </a:r>
          </a:p>
          <a:p>
            <a:pPr marL="0" indent="0">
              <a:buNone/>
            </a:pPr>
            <a:r>
              <a:rPr lang="th-TH" sz="51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 (เดือน ต.ค. 61 – ม.ค. 62)    จำนวน 139 คน </a:t>
            </a:r>
          </a:p>
          <a:p>
            <a:pPr marL="0" indent="0">
              <a:buNone/>
            </a:pPr>
            <a:r>
              <a:rPr lang="th-TH" sz="51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 </a:t>
            </a:r>
            <a:r>
              <a:rPr lang="th-TH" sz="51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  คงเหลือ 40,150 คน</a:t>
            </a:r>
          </a:p>
          <a:p>
            <a:r>
              <a:rPr lang="th-TH" sz="51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การสมัครสมาชิกเพิ่ม ประเภทองค์กร </a:t>
            </a:r>
          </a:p>
          <a:p>
            <a:pPr marL="0" indent="0">
              <a:buNone/>
            </a:pPr>
            <a:r>
              <a:rPr lang="th-TH" sz="51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 (เดือน ต.ค. 61 – ม.ค. 62)    จำนวน 64 องค์กร </a:t>
            </a:r>
          </a:p>
          <a:p>
            <a:pPr marL="0" indent="0">
              <a:buNone/>
            </a:pPr>
            <a:r>
              <a:rPr lang="th-TH" sz="51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 คงเหลือ 1,094 องค์กร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4351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ลูกศรลง 39"/>
          <p:cNvSpPr/>
          <p:nvPr/>
        </p:nvSpPr>
        <p:spPr>
          <a:xfrm>
            <a:off x="4321639" y="4312426"/>
            <a:ext cx="276042" cy="271571"/>
          </a:xfrm>
          <a:prstGeom prst="downArrow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เครื่องหมายบั้ง 1"/>
          <p:cNvSpPr/>
          <p:nvPr/>
        </p:nvSpPr>
        <p:spPr>
          <a:xfrm>
            <a:off x="7866995" y="0"/>
            <a:ext cx="882382" cy="563904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cxnSp>
        <p:nvCxnSpPr>
          <p:cNvPr id="29" name="ตัวเชื่อมต่อตรง 28"/>
          <p:cNvCxnSpPr/>
          <p:nvPr/>
        </p:nvCxnSpPr>
        <p:spPr>
          <a:xfrm flipH="1">
            <a:off x="2285107" y="5755015"/>
            <a:ext cx="4526953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entagon 5"/>
          <p:cNvSpPr/>
          <p:nvPr/>
        </p:nvSpPr>
        <p:spPr>
          <a:xfrm>
            <a:off x="7763" y="0"/>
            <a:ext cx="8235485" cy="563903"/>
          </a:xfrm>
          <a:prstGeom prst="homePlate">
            <a:avLst>
              <a:gd name="adj" fmla="val 4377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</a:t>
            </a:r>
            <a:r>
              <a:rPr lang="th-TH" sz="3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ความเป็นมา</a:t>
            </a:r>
            <a:endParaRPr lang="th-TH" sz="3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5" name="Group 2"/>
          <p:cNvGrpSpPr/>
          <p:nvPr/>
        </p:nvGrpSpPr>
        <p:grpSpPr>
          <a:xfrm>
            <a:off x="313897" y="-60177"/>
            <a:ext cx="928050" cy="782507"/>
            <a:chOff x="2953255" y="4744273"/>
            <a:chExt cx="966131" cy="966131"/>
          </a:xfrm>
        </p:grpSpPr>
        <p:sp>
          <p:nvSpPr>
            <p:cNvPr id="6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7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8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01334" y="66085"/>
            <a:ext cx="522248" cy="585329"/>
          </a:xfrm>
          <a:prstGeom prst="rect">
            <a:avLst/>
          </a:prstGeom>
        </p:spPr>
      </p:pic>
      <p:sp>
        <p:nvSpPr>
          <p:cNvPr id="9" name="สี่เหลี่ยมผืนผ้า 8"/>
          <p:cNvSpPr/>
          <p:nvPr/>
        </p:nvSpPr>
        <p:spPr>
          <a:xfrm>
            <a:off x="2804168" y="2408264"/>
            <a:ext cx="3316406" cy="581446"/>
          </a:xfrm>
          <a:prstGeom prst="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กองทุนพัฒนาบทบาทสตรี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กรมการพัฒนาชุมชน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คำบรรยายภาพแบบลูกศรซ้าย 14"/>
          <p:cNvSpPr/>
          <p:nvPr/>
        </p:nvSpPr>
        <p:spPr>
          <a:xfrm>
            <a:off x="6260344" y="2408264"/>
            <a:ext cx="2856366" cy="581446"/>
          </a:xfrm>
          <a:prstGeom prst="leftArrowCallout">
            <a:avLst>
              <a:gd name="adj1" fmla="val 24349"/>
              <a:gd name="adj2" fmla="val 25000"/>
              <a:gd name="adj3" fmla="val 33992"/>
              <a:gd name="adj4" fmla="val 86441"/>
            </a:avLst>
          </a:prstGeom>
          <a:ln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มีผลตั้งแต่  1 พ.ค.59</a:t>
            </a:r>
            <a:endParaRPr lang="th-TH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2804168" y="3398301"/>
            <a:ext cx="3316406" cy="923330"/>
          </a:xfrm>
          <a:prstGeom prst="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แต่งตั้งคณะกรรมการบริหาร</a:t>
            </a:r>
          </a:p>
          <a:p>
            <a:pPr algn="ct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กองทุนพัฒนาบทบาทสตรี</a:t>
            </a:r>
          </a:p>
          <a:p>
            <a:pPr algn="ct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คำสั่งกรมฯ ที่ 223/2559 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ลว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20 เม.ย.59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คำบรรยายภาพแบบลูกศรขวา 17"/>
          <p:cNvSpPr/>
          <p:nvPr/>
        </p:nvSpPr>
        <p:spPr>
          <a:xfrm>
            <a:off x="-3466" y="3463261"/>
            <a:ext cx="2667865" cy="69467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5684"/>
            </a:avLst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มาตรา 18</a:t>
            </a:r>
          </a:p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พรบ. การบริหารทุนหมุนเวียน</a:t>
            </a:r>
          </a:p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พ.ศ.2558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คำบรรยายภาพแบบลูกศรขวา 20"/>
          <p:cNvSpPr/>
          <p:nvPr/>
        </p:nvSpPr>
        <p:spPr>
          <a:xfrm>
            <a:off x="14315" y="4705516"/>
            <a:ext cx="2661313" cy="745976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5684"/>
            </a:avLst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มาตรา 21</a:t>
            </a:r>
          </a:p>
          <a:p>
            <a:pPr algn="ctr"/>
            <a:r>
              <a:rPr lang="th-TH" sz="1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พรบ. การบริหารทุนหมุนเวียน</a:t>
            </a:r>
          </a:p>
          <a:p>
            <a:pPr algn="ctr"/>
            <a:r>
              <a:rPr lang="th-TH" sz="1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พ.ศ.2558</a:t>
            </a:r>
            <a:endParaRPr lang="th-TH" sz="16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23" name="ตัวเชื่อมต่อตรง 22"/>
          <p:cNvCxnSpPr/>
          <p:nvPr/>
        </p:nvCxnSpPr>
        <p:spPr>
          <a:xfrm>
            <a:off x="4462371" y="5481438"/>
            <a:ext cx="0" cy="27792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/>
          <p:nvPr/>
        </p:nvCxnSpPr>
        <p:spPr>
          <a:xfrm>
            <a:off x="2286935" y="5755015"/>
            <a:ext cx="0" cy="373454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ตัวเชื่อมต่อตรง 31"/>
          <p:cNvCxnSpPr/>
          <p:nvPr/>
        </p:nvCxnSpPr>
        <p:spPr>
          <a:xfrm>
            <a:off x="6812060" y="5741367"/>
            <a:ext cx="0" cy="373454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สี่เหลี่ยมผืนผ้า 34"/>
          <p:cNvSpPr/>
          <p:nvPr/>
        </p:nvSpPr>
        <p:spPr>
          <a:xfrm>
            <a:off x="555046" y="5889068"/>
            <a:ext cx="3248643" cy="97472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5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หลักเกณฑ์ วิธีการและเงื่อนไข</a:t>
            </a:r>
          </a:p>
          <a:p>
            <a:pPr algn="ctr"/>
            <a:r>
              <a:rPr lang="th-TH" sz="1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เกี่ยวกับคุณสมบัติการเป็นสมาชิก การขอขึ้นทะเบียนเป็นสมาชิก และการพ้นจากการเป็นสมาชิกของกองทุนพัฒนา</a:t>
            </a:r>
            <a:br>
              <a:rPr lang="th-TH" sz="1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บทบาทสตรี พ.ศ. </a:t>
            </a:r>
            <a:r>
              <a:rPr lang="th-TH" sz="15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2559 (</a:t>
            </a:r>
            <a:r>
              <a:rPr lang="th-TH" sz="1500" b="1" dirty="0" err="1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ลว</a:t>
            </a:r>
            <a:r>
              <a:rPr lang="th-TH" sz="15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26 ก.ย.59)</a:t>
            </a:r>
            <a:endParaRPr lang="th-TH" sz="15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dirty="0"/>
          </a:p>
        </p:txBody>
      </p:sp>
      <p:sp>
        <p:nvSpPr>
          <p:cNvPr id="36" name="สี่เหลี่ยมผืนผ้า 35"/>
          <p:cNvSpPr/>
          <p:nvPr/>
        </p:nvSpPr>
        <p:spPr>
          <a:xfrm>
            <a:off x="5500734" y="5882185"/>
            <a:ext cx="3248643" cy="975814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หลักเกณฑ์ </a:t>
            </a:r>
            <a:r>
              <a:rPr lang="th-TH" sz="15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วิธีการและ</a:t>
            </a:r>
            <a:r>
              <a:rPr lang="th-TH" sz="1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เงื่อนไข </a:t>
            </a:r>
            <a:endParaRPr lang="th-TH" sz="1500" b="1" dirty="0" smtClean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5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เกี่ยวกับการ</a:t>
            </a:r>
            <a:r>
              <a:rPr lang="th-TH" sz="15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ใช้จ่ายเงินประเภทเงินทุนหมุนเวียน และประเภทเงินทุนอุดหนุนของกองทุนพัฒนาบทบาท</a:t>
            </a:r>
            <a:r>
              <a:rPr lang="th-TH" sz="15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สตรี </a:t>
            </a:r>
          </a:p>
          <a:p>
            <a:pPr algn="ctr"/>
            <a:r>
              <a:rPr lang="th-TH" sz="15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1500" b="1" dirty="0" err="1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ลว</a:t>
            </a:r>
            <a:r>
              <a:rPr lang="th-TH" sz="15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26 ก.ย.59)</a:t>
            </a:r>
            <a:endParaRPr lang="th-TH" sz="15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2804168" y="4709870"/>
            <a:ext cx="3316406" cy="908670"/>
          </a:xfrm>
          <a:prstGeom prst="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rgbClr val="FF00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ข้อบังคับคณะกรรมการบริหารกองทุนพัฒนาบทบาทสตรี ว่าด้วย การบริหารกองทุนพัฒนาบทบาทสตรี พ.ศ.2559 (</a:t>
            </a:r>
            <a:r>
              <a:rPr lang="th-TH" sz="1600" b="1" dirty="0" err="1" smtClean="0">
                <a:solidFill>
                  <a:srgbClr val="FF00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ลว</a:t>
            </a:r>
            <a:r>
              <a:rPr lang="th-TH" sz="1600" b="1" dirty="0" smtClean="0">
                <a:solidFill>
                  <a:srgbClr val="FF00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15 ก.ค.59)</a:t>
            </a:r>
            <a:endParaRPr lang="th-TH" sz="1600" b="1" dirty="0">
              <a:solidFill>
                <a:srgbClr val="FF0066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คำบรรยายภาพแบบลูกศรขวา 25"/>
          <p:cNvSpPr/>
          <p:nvPr/>
        </p:nvSpPr>
        <p:spPr>
          <a:xfrm>
            <a:off x="11039" y="2407962"/>
            <a:ext cx="2664590" cy="545840"/>
          </a:xfrm>
          <a:prstGeom prst="rightArrowCallout">
            <a:avLst>
              <a:gd name="adj1" fmla="val 30001"/>
              <a:gd name="adj2" fmla="val 25000"/>
              <a:gd name="adj3" fmla="val 37501"/>
              <a:gd name="adj4" fmla="val 85684"/>
            </a:avLst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มติ ครม. อนุมัติควบรวม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 เม.ย.59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คำบรรยายภาพแบบลูกศรขวา 23"/>
          <p:cNvSpPr/>
          <p:nvPr/>
        </p:nvSpPr>
        <p:spPr>
          <a:xfrm>
            <a:off x="10013" y="1330911"/>
            <a:ext cx="2650084" cy="545840"/>
          </a:xfrm>
          <a:prstGeom prst="rightArrowCallout">
            <a:avLst>
              <a:gd name="adj1" fmla="val 29181"/>
              <a:gd name="adj2" fmla="val 31271"/>
              <a:gd name="adj3" fmla="val 37501"/>
              <a:gd name="adj4" fmla="val 85995"/>
            </a:avLst>
          </a:prstGeom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สำนักเลขาธิการ</a:t>
            </a:r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นายกรัฐมนตรี</a:t>
            </a: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2804168" y="1335470"/>
            <a:ext cx="3316406" cy="697578"/>
          </a:xfrm>
          <a:prstGeom prst="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จัดตั้งกองทุนพัฒนาบทบาทสตรี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สำนักเลขาธิการนายกรัฐมนตรี</a:t>
            </a:r>
            <a:endParaRPr lang="th-TH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8" name="คำบรรยายภาพแบบลูกศรซ้าย 27"/>
          <p:cNvSpPr/>
          <p:nvPr/>
        </p:nvSpPr>
        <p:spPr>
          <a:xfrm>
            <a:off x="6280672" y="1335470"/>
            <a:ext cx="2863328" cy="586385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7129"/>
            </a:avLst>
          </a:prstGeom>
          <a:ln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ระเบียบสำนัก</a:t>
            </a: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นายกรัฐมนตรี</a:t>
            </a:r>
          </a:p>
          <a:p>
            <a:pPr algn="ctr"/>
            <a:r>
              <a:rPr lang="th-TH" sz="1600" b="1" spc="-5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ว่า</a:t>
            </a:r>
            <a:r>
              <a:rPr lang="th-TH" sz="1600" b="1" spc="-5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ด้วยกองทุนพัฒนาบทบาท</a:t>
            </a:r>
            <a:r>
              <a:rPr lang="th-TH" sz="1600" b="1" spc="-5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สตรีพ.ศ.</a:t>
            </a:r>
            <a:r>
              <a:rPr lang="th-TH" sz="1600" b="1" spc="-5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2555</a:t>
            </a: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3803689" y="631138"/>
            <a:ext cx="1324133" cy="454713"/>
          </a:xfrm>
          <a:prstGeom prst="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2555</a:t>
            </a:r>
            <a:endParaRPr lang="th-TH" sz="2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7" name="ลูกศรลง 36"/>
          <p:cNvSpPr/>
          <p:nvPr/>
        </p:nvSpPr>
        <p:spPr>
          <a:xfrm>
            <a:off x="4305719" y="2030970"/>
            <a:ext cx="276042" cy="271571"/>
          </a:xfrm>
          <a:prstGeom prst="downArrow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ลูกศรลง 37"/>
          <p:cNvSpPr/>
          <p:nvPr/>
        </p:nvSpPr>
        <p:spPr>
          <a:xfrm>
            <a:off x="4373959" y="1093724"/>
            <a:ext cx="176825" cy="148288"/>
          </a:xfrm>
          <a:prstGeom prst="downArrow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ลูกศรลง 38"/>
          <p:cNvSpPr/>
          <p:nvPr/>
        </p:nvSpPr>
        <p:spPr>
          <a:xfrm>
            <a:off x="4321639" y="2988593"/>
            <a:ext cx="276042" cy="271571"/>
          </a:xfrm>
          <a:prstGeom prst="downArrow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528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เนื้อหา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08" y="1846263"/>
            <a:ext cx="5363633" cy="4022725"/>
          </a:xfrm>
        </p:spPr>
      </p:pic>
      <p:sp>
        <p:nvSpPr>
          <p:cNvPr id="5" name="สี่เหลี่ยมผืนผ้ามุมมน 4"/>
          <p:cNvSpPr/>
          <p:nvPr/>
        </p:nvSpPr>
        <p:spPr>
          <a:xfrm>
            <a:off x="2353456" y="1588957"/>
            <a:ext cx="4601980" cy="18517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THANK  YOU</a:t>
            </a:r>
            <a:endParaRPr lang="th-TH" sz="5400" dirty="0">
              <a:solidFill>
                <a:srgbClr val="00206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416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ตัวเชื่อมต่อหักมุม 45"/>
          <p:cNvCxnSpPr/>
          <p:nvPr/>
        </p:nvCxnSpPr>
        <p:spPr>
          <a:xfrm rot="16200000" flipH="1">
            <a:off x="4389120" y="2732112"/>
            <a:ext cx="288253" cy="1"/>
          </a:xfrm>
          <a:prstGeom prst="bentConnector3">
            <a:avLst>
              <a:gd name="adj1" fmla="val 50000"/>
            </a:avLst>
          </a:prstGeom>
          <a:ln w="2857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5"/>
          <p:cNvSpPr txBox="1"/>
          <p:nvPr/>
        </p:nvSpPr>
        <p:spPr>
          <a:xfrm>
            <a:off x="1742017" y="842145"/>
            <a:ext cx="5582457" cy="61468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32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คณะกรรมการบริหาร</a:t>
            </a:r>
            <a:r>
              <a:rPr lang="th-TH" sz="3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กองทุนฯ </a:t>
            </a:r>
            <a:r>
              <a:rPr lang="th-TH" sz="28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(</a:t>
            </a:r>
            <a:r>
              <a:rPr lang="th-TH" sz="2800" b="1" dirty="0" err="1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คกส</a:t>
            </a:r>
            <a:r>
              <a:rPr lang="th-TH" sz="28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.</a:t>
            </a:r>
            <a:r>
              <a:rPr lang="th-TH" sz="28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) (8 คน) </a:t>
            </a:r>
            <a:endParaRPr lang="en-US" sz="3200" dirty="0">
              <a:solidFill>
                <a:schemeClr val="tx1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29" name="Text Box 6"/>
          <p:cNvSpPr txBox="1"/>
          <p:nvPr/>
        </p:nvSpPr>
        <p:spPr>
          <a:xfrm>
            <a:off x="1745208" y="1604128"/>
            <a:ext cx="5588759" cy="109445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th-TH" sz="22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คณะอนุกรรมการบริหาร</a:t>
            </a: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กองทุนฯ ระดับจังหวัด</a:t>
            </a:r>
            <a:r>
              <a:rPr lang="en-US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/</a:t>
            </a: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กทม.         </a:t>
            </a:r>
          </a:p>
          <a:p>
            <a:pPr algn="ctr">
              <a:lnSpc>
                <a:spcPct val="107000"/>
              </a:lnSpc>
            </a:pP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(</a:t>
            </a:r>
            <a:r>
              <a:rPr lang="th-TH" sz="22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อก</a:t>
            </a: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ส.จ. </a:t>
            </a:r>
            <a:r>
              <a:rPr lang="en-US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/ </a:t>
            </a: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อกส.กทม.</a:t>
            </a:r>
            <a:r>
              <a:rPr lang="th-TH" sz="2200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) (10-12 คน)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(77 คณะ)</a:t>
            </a:r>
            <a:endParaRPr lang="en-US" sz="2200" b="1" dirty="0">
              <a:solidFill>
                <a:schemeClr val="tx1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2" name="Text Box 9"/>
          <p:cNvSpPr txBox="1"/>
          <p:nvPr/>
        </p:nvSpPr>
        <p:spPr>
          <a:xfrm>
            <a:off x="0" y="2876238"/>
            <a:ext cx="2868629" cy="132743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th-TH" sz="25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คณะทำงาน</a:t>
            </a: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ขับเคลื่อน</a:t>
            </a:r>
            <a:b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</a:b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กองทุนฯ จังหวัด (9-12 คน)</a:t>
            </a:r>
          </a:p>
          <a:p>
            <a:pPr algn="ctr">
              <a:lnSpc>
                <a:spcPct val="107000"/>
              </a:lnSpc>
            </a:pPr>
            <a:r>
              <a:rPr lang="th-TH" sz="2500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(76 คณะ)</a:t>
            </a:r>
            <a:endParaRPr lang="th-TH" sz="2500" b="1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3" name="Text Box 8"/>
          <p:cNvSpPr txBox="1"/>
          <p:nvPr/>
        </p:nvSpPr>
        <p:spPr>
          <a:xfrm>
            <a:off x="3038249" y="2876237"/>
            <a:ext cx="3117927" cy="160893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th-TH" sz="22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คณะอนุกรรมการกลั่นกรองและติดตามการดำเนินงาน</a:t>
            </a: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กองทุนฯอำเภอ </a:t>
            </a:r>
          </a:p>
          <a:p>
            <a:pPr algn="ctr">
              <a:lnSpc>
                <a:spcPct val="107000"/>
              </a:lnSpc>
            </a:pP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(</a:t>
            </a:r>
            <a:r>
              <a:rPr lang="th-TH" sz="22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อกส.อ.</a:t>
            </a:r>
            <a:r>
              <a:rPr lang="th-TH" sz="22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) (7-11 คน)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2200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(878 คณะ)</a:t>
            </a:r>
            <a:endParaRPr lang="th-TH" sz="2200" b="1" dirty="0" smtClean="0">
              <a:solidFill>
                <a:schemeClr val="tx1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2500" dirty="0">
              <a:solidFill>
                <a:schemeClr val="tx1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4" name="Text Box 11"/>
          <p:cNvSpPr txBox="1"/>
          <p:nvPr/>
        </p:nvSpPr>
        <p:spPr>
          <a:xfrm>
            <a:off x="251520" y="5042617"/>
            <a:ext cx="3710944" cy="141770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คณะทำงานขับเคลื่อน</a:t>
            </a:r>
            <a:b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</a:b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กองทุนฯ ตำบล</a:t>
            </a:r>
            <a:r>
              <a:rPr lang="th-TH" sz="25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/</a:t>
            </a: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เทศบาล (7-9 คน) (7,788 คณะ)</a:t>
            </a:r>
            <a:endParaRPr lang="en-US" sz="2500" dirty="0">
              <a:solidFill>
                <a:schemeClr val="tx1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5" name="Text Box 41"/>
          <p:cNvSpPr txBox="1"/>
          <p:nvPr/>
        </p:nvSpPr>
        <p:spPr>
          <a:xfrm>
            <a:off x="5508106" y="5030800"/>
            <a:ext cx="3528392" cy="91529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25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อาสาสมัครผู้ประสานงานกองทุนฯ</a:t>
            </a:r>
            <a:br>
              <a:rPr lang="th-TH" sz="25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</a:br>
            <a:r>
              <a:rPr lang="th-TH" sz="25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หมู่บ้าน/</a:t>
            </a: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ชุมชนละ 1 คน (88,861 คน)</a:t>
            </a:r>
            <a:endParaRPr lang="en-US" sz="2500" dirty="0">
              <a:solidFill>
                <a:schemeClr val="tx1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cxnSp>
        <p:nvCxnSpPr>
          <p:cNvPr id="59" name="ตัวเชื่อมต่อหักมุม 58"/>
          <p:cNvCxnSpPr>
            <a:stCxn id="29" idx="1"/>
            <a:endCxn id="32" idx="0"/>
          </p:cNvCxnSpPr>
          <p:nvPr/>
        </p:nvCxnSpPr>
        <p:spPr>
          <a:xfrm rot="10800000" flipV="1">
            <a:off x="1434316" y="2151356"/>
            <a:ext cx="310893" cy="724881"/>
          </a:xfrm>
          <a:prstGeom prst="bentConnector2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ตัวเชื่อมต่อหักมุม 70"/>
          <p:cNvCxnSpPr/>
          <p:nvPr/>
        </p:nvCxnSpPr>
        <p:spPr>
          <a:xfrm rot="10800000" flipV="1">
            <a:off x="4085528" y="5661243"/>
            <a:ext cx="1350568" cy="4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ตัวเชื่อมต่อหักมุม 105"/>
          <p:cNvCxnSpPr/>
          <p:nvPr/>
        </p:nvCxnSpPr>
        <p:spPr>
          <a:xfrm rot="5400000" flipH="1" flipV="1">
            <a:off x="3722667" y="4802885"/>
            <a:ext cx="1003280" cy="367845"/>
          </a:xfrm>
          <a:prstGeom prst="bentConnector3">
            <a:avLst>
              <a:gd name="adj1" fmla="val 1028"/>
            </a:avLst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0" name="ตัวเชื่อมต่อหักมุม 109"/>
          <p:cNvCxnSpPr>
            <a:stCxn id="35" idx="1"/>
          </p:cNvCxnSpPr>
          <p:nvPr/>
        </p:nvCxnSpPr>
        <p:spPr>
          <a:xfrm rot="10800000">
            <a:off x="4722126" y="4485168"/>
            <a:ext cx="785981" cy="1003279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092644" y="6005780"/>
            <a:ext cx="38523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500" b="1" dirty="0" smtClean="0">
                <a:latin typeface="TH SarabunPSK" pitchFamily="34" charset="-34"/>
                <a:cs typeface="TH SarabunPSK" pitchFamily="34" charset="-34"/>
              </a:rPr>
              <a:t>ตาม พรบ.บริหารทุนหมุนเวียน พ.ศ. </a:t>
            </a:r>
            <a:r>
              <a:rPr lang="en-US" sz="2500" b="1" dirty="0" smtClean="0">
                <a:latin typeface="TH SarabunPSK" pitchFamily="34" charset="-34"/>
                <a:cs typeface="TH SarabunPSK" pitchFamily="34" charset="-34"/>
              </a:rPr>
              <a:t>2558</a:t>
            </a:r>
          </a:p>
          <a:p>
            <a:r>
              <a:rPr lang="th-TH" sz="2500" b="1" dirty="0" smtClean="0">
                <a:latin typeface="TH SarabunPSK" pitchFamily="34" charset="-34"/>
                <a:cs typeface="TH SarabunPSK" pitchFamily="34" charset="-34"/>
              </a:rPr>
              <a:t>ตามหลักเกณฑ์ </a:t>
            </a:r>
            <a:r>
              <a:rPr lang="th-TH" sz="2500" b="1" dirty="0" err="1" smtClean="0">
                <a:latin typeface="TH SarabunPSK" pitchFamily="34" charset="-34"/>
                <a:cs typeface="TH SarabunPSK" pitchFamily="34" charset="-34"/>
              </a:rPr>
              <a:t>คกส</a:t>
            </a:r>
            <a:r>
              <a:rPr lang="th-TH" sz="2500" b="1" dirty="0" smtClean="0">
                <a:latin typeface="TH SarabunPSK" pitchFamily="34" charset="-34"/>
                <a:cs typeface="TH SarabunPSK" pitchFamily="34" charset="-34"/>
              </a:rPr>
              <a:t>. เห็นชอบ</a:t>
            </a:r>
            <a:endParaRPr lang="en-US" sz="25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Text Box 9"/>
          <p:cNvSpPr txBox="1"/>
          <p:nvPr/>
        </p:nvSpPr>
        <p:spPr>
          <a:xfrm>
            <a:off x="6365252" y="2876237"/>
            <a:ext cx="2658270" cy="91280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th-TH" sz="2500" b="1" dirty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คณะทำงาน</a:t>
            </a: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ขับเคลื่อน</a:t>
            </a:r>
            <a:b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</a:b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กองทุนฯ กทม. (</a:t>
            </a:r>
            <a:r>
              <a:rPr lang="th-TH" sz="25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 </a:t>
            </a:r>
            <a:r>
              <a:rPr lang="th-TH" sz="2500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15</a:t>
            </a:r>
            <a:r>
              <a:rPr lang="th-TH" sz="2500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คน)</a:t>
            </a:r>
            <a:endParaRPr lang="th-TH" sz="2500" b="1" dirty="0">
              <a:solidFill>
                <a:schemeClr val="tx1"/>
              </a:solidFill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25" name="Text Box 11"/>
          <p:cNvSpPr txBox="1"/>
          <p:nvPr/>
        </p:nvSpPr>
        <p:spPr>
          <a:xfrm>
            <a:off x="6325796" y="4076517"/>
            <a:ext cx="2697726" cy="88194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th-TH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คณะทำงานขับเคลื่อน</a:t>
            </a:r>
            <a:br>
              <a:rPr lang="th-TH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กองทุนฯ เขต (9-15 คน)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(50 คณะ)</a:t>
            </a:r>
            <a:endParaRPr lang="th-TH" b="1" dirty="0" smtClean="0">
              <a:solidFill>
                <a:schemeClr val="tx1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2200" dirty="0">
              <a:solidFill>
                <a:schemeClr val="tx1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cxnSp>
        <p:nvCxnSpPr>
          <p:cNvPr id="49" name="ตัวเชื่อมต่อหักมุม 48"/>
          <p:cNvCxnSpPr>
            <a:endCxn id="24" idx="0"/>
          </p:cNvCxnSpPr>
          <p:nvPr/>
        </p:nvCxnSpPr>
        <p:spPr>
          <a:xfrm rot="16200000" flipH="1">
            <a:off x="7138464" y="2320314"/>
            <a:ext cx="751426" cy="360420"/>
          </a:xfrm>
          <a:prstGeom prst="bentConnector3">
            <a:avLst>
              <a:gd name="adj1" fmla="val 218"/>
            </a:avLst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ตัวเชื่อมต่อหักมุม 52"/>
          <p:cNvCxnSpPr>
            <a:stCxn id="6" idx="2"/>
            <a:endCxn id="29" idx="0"/>
          </p:cNvCxnSpPr>
          <p:nvPr/>
        </p:nvCxnSpPr>
        <p:spPr>
          <a:xfrm rot="16200000" flipH="1">
            <a:off x="4462766" y="1527305"/>
            <a:ext cx="147303" cy="6342"/>
          </a:xfrm>
          <a:prstGeom prst="bentConnector3">
            <a:avLst>
              <a:gd name="adj1" fmla="val 50000"/>
            </a:avLst>
          </a:prstGeom>
          <a:ln w="2857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สี่เหลี่ยมผืนผ้า 3"/>
          <p:cNvSpPr/>
          <p:nvPr/>
        </p:nvSpPr>
        <p:spPr>
          <a:xfrm>
            <a:off x="4597212" y="6029436"/>
            <a:ext cx="478844" cy="36004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500"/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4613800" y="6497960"/>
            <a:ext cx="478844" cy="36004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500"/>
          </a:p>
        </p:txBody>
      </p:sp>
      <p:cxnSp>
        <p:nvCxnSpPr>
          <p:cNvPr id="45" name="ลูกศรเชื่อมต่อแบบตรง 44"/>
          <p:cNvCxnSpPr/>
          <p:nvPr/>
        </p:nvCxnSpPr>
        <p:spPr>
          <a:xfrm flipH="1">
            <a:off x="7689880" y="3831170"/>
            <a:ext cx="4507" cy="242134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ตัวเชื่อมต่อหักมุม 38"/>
          <p:cNvCxnSpPr/>
          <p:nvPr/>
        </p:nvCxnSpPr>
        <p:spPr>
          <a:xfrm rot="16200000" flipH="1">
            <a:off x="7972560" y="2337037"/>
            <a:ext cx="1001840" cy="76563"/>
          </a:xfrm>
          <a:prstGeom prst="bentConnector3">
            <a:avLst>
              <a:gd name="adj1" fmla="val -404"/>
            </a:avLst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กล่องข้อความ 1"/>
          <p:cNvSpPr txBox="1"/>
          <p:nvPr/>
        </p:nvSpPr>
        <p:spPr>
          <a:xfrm>
            <a:off x="7911396" y="1190293"/>
            <a:ext cx="1054313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จัดตั้งในปี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ส.ค. - ก.ย.60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41" name="ตัวเชื่อมต่อหักมุม 40"/>
          <p:cNvCxnSpPr/>
          <p:nvPr/>
        </p:nvCxnSpPr>
        <p:spPr>
          <a:xfrm rot="16200000" flipH="1">
            <a:off x="42650" y="2307309"/>
            <a:ext cx="1116529" cy="21329"/>
          </a:xfrm>
          <a:prstGeom prst="bentConnector3">
            <a:avLst>
              <a:gd name="adj1" fmla="val -3783"/>
            </a:avLst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ตัวเชื่อมต่อหักมุม 42"/>
          <p:cNvCxnSpPr/>
          <p:nvPr/>
        </p:nvCxnSpPr>
        <p:spPr>
          <a:xfrm flipV="1">
            <a:off x="823798" y="1298860"/>
            <a:ext cx="881123" cy="2077"/>
          </a:xfrm>
          <a:prstGeom prst="bentConnector3">
            <a:avLst>
              <a:gd name="adj1" fmla="val 50000"/>
            </a:avLst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กล่องข้อความ 39"/>
          <p:cNvSpPr txBox="1"/>
          <p:nvPr/>
        </p:nvSpPr>
        <p:spPr>
          <a:xfrm>
            <a:off x="84421" y="1091311"/>
            <a:ext cx="1054313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จัดตั้งในปี </a:t>
            </a:r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เม.ย. - ก.ย.59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2" name="เครื่องหมายบั้ง 41"/>
          <p:cNvSpPr/>
          <p:nvPr/>
        </p:nvSpPr>
        <p:spPr>
          <a:xfrm>
            <a:off x="7866995" y="0"/>
            <a:ext cx="882382" cy="563904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44" name="Pentagon 5"/>
          <p:cNvSpPr/>
          <p:nvPr/>
        </p:nvSpPr>
        <p:spPr>
          <a:xfrm>
            <a:off x="7763" y="-6"/>
            <a:ext cx="8235485" cy="563903"/>
          </a:xfrm>
          <a:prstGeom prst="homePlate">
            <a:avLst>
              <a:gd name="adj" fmla="val 4377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</a:p>
          <a:p>
            <a:endParaRPr lang="th-TH" sz="3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47" name="Group 2"/>
          <p:cNvGrpSpPr/>
          <p:nvPr/>
        </p:nvGrpSpPr>
        <p:grpSpPr>
          <a:xfrm>
            <a:off x="313897" y="-60177"/>
            <a:ext cx="928050" cy="782507"/>
            <a:chOff x="2953255" y="4744273"/>
            <a:chExt cx="966131" cy="966131"/>
          </a:xfrm>
        </p:grpSpPr>
        <p:sp>
          <p:nvSpPr>
            <p:cNvPr id="48" name="Oval 86"/>
            <p:cNvSpPr/>
            <p:nvPr/>
          </p:nvSpPr>
          <p:spPr bwMode="auto">
            <a:xfrm>
              <a:off x="3014367" y="4805383"/>
              <a:ext cx="852640" cy="852639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  <p:sp>
          <p:nvSpPr>
            <p:cNvPr id="50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 dirty="0">
                <a:latin typeface="TH SarabunPSK" panose="020B0500040200020003" pitchFamily="34" charset="-34"/>
                <a:cs typeface="TH SarabunPSK" pitchFamily="34" charset="-34"/>
              </a:endParaRPr>
            </a:p>
          </p:txBody>
        </p:sp>
      </p:grpSp>
      <p:pic>
        <p:nvPicPr>
          <p:cNvPr id="51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9"/>
          <a:stretch/>
        </p:blipFill>
        <p:spPr>
          <a:xfrm>
            <a:off x="501334" y="66085"/>
            <a:ext cx="522248" cy="585329"/>
          </a:xfrm>
          <a:prstGeom prst="rect">
            <a:avLst/>
          </a:prstGeom>
        </p:spPr>
      </p:pic>
      <p:sp>
        <p:nvSpPr>
          <p:cNvPr id="5" name="กล่องข้อความ 4"/>
          <p:cNvSpPr txBox="1"/>
          <p:nvPr/>
        </p:nvSpPr>
        <p:spPr>
          <a:xfrm>
            <a:off x="1434315" y="66085"/>
            <a:ext cx="59709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กลไกการขับเคลื่อนกองทุนพัฒนาบทบาทสตรี</a:t>
            </a:r>
            <a:endParaRPr lang="th-TH" sz="3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5909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ห้าเหลี่ยม 3"/>
          <p:cNvSpPr/>
          <p:nvPr/>
        </p:nvSpPr>
        <p:spPr>
          <a:xfrm>
            <a:off x="102358" y="196850"/>
            <a:ext cx="8946107" cy="419669"/>
          </a:xfrm>
          <a:prstGeom prst="homePlate">
            <a:avLst/>
          </a:prstGeom>
          <a:solidFill>
            <a:srgbClr val="C7DA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บทบาทหน้าที่เจ้าหน้าที่พัฒนาชุมชนระดับจังหวัดและระดับอำเภอในการขับเคลื่อนกองทุนพัฒนาบทบาทสตรี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359351"/>
              </p:ext>
            </p:extLst>
          </p:nvPr>
        </p:nvGraphicFramePr>
        <p:xfrm>
          <a:off x="102358" y="874726"/>
          <a:ext cx="8946108" cy="5113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2919">
                  <a:extLst>
                    <a:ext uri="{9D8B030D-6E8A-4147-A177-3AD203B41FA5}">
                      <a16:colId xmlns:a16="http://schemas.microsoft.com/office/drawing/2014/main" val="1068077543"/>
                    </a:ext>
                  </a:extLst>
                </a:gridCol>
                <a:gridCol w="2231409">
                  <a:extLst>
                    <a:ext uri="{9D8B030D-6E8A-4147-A177-3AD203B41FA5}">
                      <a16:colId xmlns:a16="http://schemas.microsoft.com/office/drawing/2014/main" val="2910023819"/>
                    </a:ext>
                  </a:extLst>
                </a:gridCol>
                <a:gridCol w="4851780">
                  <a:extLst>
                    <a:ext uri="{9D8B030D-6E8A-4147-A177-3AD203B41FA5}">
                      <a16:colId xmlns:a16="http://schemas.microsoft.com/office/drawing/2014/main" val="1719059654"/>
                    </a:ext>
                  </a:extLst>
                </a:gridCol>
              </a:tblGrid>
              <a:tr h="30861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ตำแหน่ง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ตำแหน่ง/ฐานะ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บทบาทหน้าที่/ภารกิจ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409913"/>
                  </a:ext>
                </a:extLst>
              </a:tr>
              <a:tr h="198882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พัฒนาการจังหวัด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เลขาฯ อก</a:t>
                      </a:r>
                      <a:r>
                        <a:rPr lang="th-TH" sz="18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ส.จ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และ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สำนักงานเลขาฯ อกส.จ.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บริหารงาน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กำกับ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ติดตามกองทุน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ให้เป็นไปตามระเบียบและวัตถุประสงค์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ประชุม อกส.จ. อย่างน้อยเดือนละ 1 ครั้ง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การรายงานผลความก้าวหน้าการบริหารเงินกองทุน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วางแผนการขับเคลื่อนงาน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การพิจารณาอนุมัติโครงการเงินอุดหนุนและเงินทุนหมุนเวียนของ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อกส.จ.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การทำ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สัญญาเงินกู้ยืม/เงินอุดหนุน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การโอนเงิน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การเบิกจ่ายงบประมาณตามแผนการใช้จ่ายประจำปี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548381"/>
                  </a:ext>
                </a:extLst>
              </a:tr>
              <a:tr h="22631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หัวหน้ากลุ่มงานที่ได้รับมอบหมาย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ผู้ช่วยเลขา อกส.จ.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ส่งเสริมสนับสนุนการดำเนินงานกองทุน และ อกส.จ.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สร้างความเข้าใจแก่เจ้าหน้าที่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หน่วยงานภาครัฐ เอกชน สมาชิก 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ตรวจสอบความถูกต้องของสถานการณ์เงินกองทุน เอกสาร สัญญา ทะเบียน และข้อมูลในระบบ </a:t>
                      </a:r>
                      <a:r>
                        <a:rPr lang="en-US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SARA</a:t>
                      </a:r>
                      <a:endParaRPr lang="th-TH" sz="1800" baseline="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การเสนอหนังสือ การขออนุมัติโครงการ งบประมาณตามแผนการใช้จ่าย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กำกับ ดูแล การปฏิบัติงานของพนักงานกองทุน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การรายงานผลการดำเนินงานกองทุน</a:t>
                      </a:r>
                      <a:endParaRPr lang="th-TH" sz="18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954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02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ห้าเหลี่ยม 3"/>
          <p:cNvSpPr/>
          <p:nvPr/>
        </p:nvSpPr>
        <p:spPr>
          <a:xfrm>
            <a:off x="98947" y="302810"/>
            <a:ext cx="8946107" cy="542499"/>
          </a:xfrm>
          <a:prstGeom prst="homePlate">
            <a:avLst/>
          </a:prstGeom>
          <a:solidFill>
            <a:srgbClr val="C7DA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บทบาทหน้าที่เจ้าหน้าที่พัฒนาชุมชนระดับจังหวัดและระดับอำเภอในการขับเคลื่อนกองทุนพัฒนาบทบาทสตรี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450968"/>
              </p:ext>
            </p:extLst>
          </p:nvPr>
        </p:nvGraphicFramePr>
        <p:xfrm>
          <a:off x="98946" y="1045389"/>
          <a:ext cx="8946108" cy="3451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2919">
                  <a:extLst>
                    <a:ext uri="{9D8B030D-6E8A-4147-A177-3AD203B41FA5}">
                      <a16:colId xmlns:a16="http://schemas.microsoft.com/office/drawing/2014/main" val="1068077543"/>
                    </a:ext>
                  </a:extLst>
                </a:gridCol>
                <a:gridCol w="2231409">
                  <a:extLst>
                    <a:ext uri="{9D8B030D-6E8A-4147-A177-3AD203B41FA5}">
                      <a16:colId xmlns:a16="http://schemas.microsoft.com/office/drawing/2014/main" val="2910023819"/>
                    </a:ext>
                  </a:extLst>
                </a:gridCol>
                <a:gridCol w="4851780">
                  <a:extLst>
                    <a:ext uri="{9D8B030D-6E8A-4147-A177-3AD203B41FA5}">
                      <a16:colId xmlns:a16="http://schemas.microsoft.com/office/drawing/2014/main" val="1719059654"/>
                    </a:ext>
                  </a:extLst>
                </a:gridCol>
              </a:tblGrid>
              <a:tr h="410378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ตำแหน่ง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ตำแหน่ง/ฐานะ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บทบาทหน้าที่/ภารกิจ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409913"/>
                  </a:ext>
                </a:extLst>
              </a:tr>
              <a:tr h="2100167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นักวิชาการพัฒนาชุมชน</a:t>
                      </a:r>
                    </a:p>
                    <a:p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ที่ได้รับมอบหมาย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รับผิดชอบงาน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กองทุนพัฒนาบทบาทสตรี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rgbClr val="FF0066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(บางเวลา)</a:t>
                      </a:r>
                      <a:endParaRPr lang="th-TH" sz="1800" dirty="0">
                        <a:solidFill>
                          <a:srgbClr val="FF0066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สอนแนะนำงานแก่พนักงานกองทุน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สอบทานหนังสือ เอกสาร ทะเบียน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สัญญา สำนักงานเลขา อกส.จ.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กำกับ ติดตาม รายงานผลการเบิกจ่ายงบประมาณ ตามแผนการใช้จ่ายประจำปี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ตรวจสอบ กำกับ ดูแล ความถูกต้องของข้อมูลในระบบ </a:t>
                      </a:r>
                      <a:r>
                        <a:rPr lang="en-US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SARA </a:t>
                      </a:r>
                      <a:endParaRPr lang="th-TH" sz="1800" baseline="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เป็นที่ปรึกษาคณะทำงานขับเคลื่อนกองทุนฯระดับจังหวัด ระดับตำบล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เผยแพร่ประชาสัมพันธ์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548381"/>
                  </a:ext>
                </a:extLst>
              </a:tr>
              <a:tr h="941454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เจ้าหน้าที่การเงินและบัญชีของ </a:t>
                      </a:r>
                      <a:r>
                        <a:rPr lang="th-TH" sz="18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สพ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จ.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rgbClr val="FF0066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(บางเวลา)</a:t>
                      </a:r>
                      <a:endParaRPr lang="th-TH" sz="1800" dirty="0">
                        <a:solidFill>
                          <a:srgbClr val="FF0066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ตรวจสอบ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กำกับ ดูแล การเบิกจ่ายงบประมาณ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ตรวจสอบระบบบัญชี/ทะเบียนคุมกองทุน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ให้คำปรึกษา สอนแนะงานแก่พนักงานกองทุนด้านการเงินและบัญชี</a:t>
                      </a:r>
                      <a:endParaRPr lang="th-TH" sz="18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954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367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ห้าเหลี่ยม 3"/>
          <p:cNvSpPr/>
          <p:nvPr/>
        </p:nvSpPr>
        <p:spPr>
          <a:xfrm>
            <a:off x="98948" y="379010"/>
            <a:ext cx="8946107" cy="542499"/>
          </a:xfrm>
          <a:prstGeom prst="homePlate">
            <a:avLst/>
          </a:prstGeom>
          <a:solidFill>
            <a:srgbClr val="C7DA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บทบาทหน้าที่เจ้าหน้าที่พัฒนาชุมชนระดับจังหวัดและระดับอำเภอในการขับเคลื่อนกองทุนพัฒนาบทบาทสตรี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441344"/>
              </p:ext>
            </p:extLst>
          </p:nvPr>
        </p:nvGraphicFramePr>
        <p:xfrm>
          <a:off x="98948" y="1111762"/>
          <a:ext cx="8946108" cy="4045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2919">
                  <a:extLst>
                    <a:ext uri="{9D8B030D-6E8A-4147-A177-3AD203B41FA5}">
                      <a16:colId xmlns:a16="http://schemas.microsoft.com/office/drawing/2014/main" val="1068077543"/>
                    </a:ext>
                  </a:extLst>
                </a:gridCol>
                <a:gridCol w="2231409">
                  <a:extLst>
                    <a:ext uri="{9D8B030D-6E8A-4147-A177-3AD203B41FA5}">
                      <a16:colId xmlns:a16="http://schemas.microsoft.com/office/drawing/2014/main" val="2910023819"/>
                    </a:ext>
                  </a:extLst>
                </a:gridCol>
                <a:gridCol w="4851780">
                  <a:extLst>
                    <a:ext uri="{9D8B030D-6E8A-4147-A177-3AD203B41FA5}">
                      <a16:colId xmlns:a16="http://schemas.microsoft.com/office/drawing/2014/main" val="1719059654"/>
                    </a:ext>
                  </a:extLst>
                </a:gridCol>
              </a:tblGrid>
              <a:tr h="410378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ตำแหน่ง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ตำแหน่ง/ฐานะ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บทบาทหน้าที่/ภารกิจ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409913"/>
                  </a:ext>
                </a:extLst>
              </a:tr>
              <a:tr h="36347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พัฒนาการอำเภอ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เลขาฯ อก</a:t>
                      </a:r>
                      <a:r>
                        <a:rPr lang="th-TH" sz="18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ส.อ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 </a:t>
                      </a:r>
                    </a:p>
                    <a:p>
                      <a:pPr algn="ctr"/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สำนักงานเลขา อกส.อ.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จัดประชุม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อกส.อ. อย่างต่อเนื่องและสม่ำเสมอ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การพิจารณาให้ความเห็นชอบโครงการเงินทุนหมุนเวียนและเงินอุดหนุนของ อกส.อ. และเสนอให้ อกส.จ. พิจารณาอนุมัติ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สร้างความรู้ความเข้าใจ การดำเนินงานกองทุนแก่เจ้าหน้าที่หน่วยงานที่เกี่ยวข้อง และสตรีที่เป็นกลุ่มเป้าหมาย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จัดทำแผนการดำเนินงาน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กำกับ ติดตาม และรายงานผลการดำเนินงานแก่ อกส.จ. และ อกส.อ.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การขออนุมัติและดำเนินการเบิกจ่ายงบประมาณให้เป็นไปตามแผนที่กำหนด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การติดตามเยี่ยมเยือนสมาชิกที่ได้รับการสนับสนุนเงินจากกองทุน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การบริหารจัดการหนี้ที่ครบกำหนด และค้างชำระ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การประชาสัมพันธ์/การรับสมัครสมาชิก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548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5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ห้าเหลี่ยม 3"/>
          <p:cNvSpPr/>
          <p:nvPr/>
        </p:nvSpPr>
        <p:spPr>
          <a:xfrm>
            <a:off x="98946" y="380668"/>
            <a:ext cx="8946107" cy="542499"/>
          </a:xfrm>
          <a:prstGeom prst="homePlate">
            <a:avLst/>
          </a:prstGeom>
          <a:solidFill>
            <a:srgbClr val="C7DA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บทบาทหน้าที่เจ้าหน้าที่พัฒนาชุมชนระดับจังหวัดและระดับอำเภอในการขับเคลื่อนกองทุนพัฒนาบทบาทสตรี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740185"/>
              </p:ext>
            </p:extLst>
          </p:nvPr>
        </p:nvGraphicFramePr>
        <p:xfrm>
          <a:off x="98945" y="1069682"/>
          <a:ext cx="8946108" cy="4274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2919">
                  <a:extLst>
                    <a:ext uri="{9D8B030D-6E8A-4147-A177-3AD203B41FA5}">
                      <a16:colId xmlns:a16="http://schemas.microsoft.com/office/drawing/2014/main" val="1068077543"/>
                    </a:ext>
                  </a:extLst>
                </a:gridCol>
                <a:gridCol w="2231409">
                  <a:extLst>
                    <a:ext uri="{9D8B030D-6E8A-4147-A177-3AD203B41FA5}">
                      <a16:colId xmlns:a16="http://schemas.microsoft.com/office/drawing/2014/main" val="2910023819"/>
                    </a:ext>
                  </a:extLst>
                </a:gridCol>
                <a:gridCol w="4851780">
                  <a:extLst>
                    <a:ext uri="{9D8B030D-6E8A-4147-A177-3AD203B41FA5}">
                      <a16:colId xmlns:a16="http://schemas.microsoft.com/office/drawing/2014/main" val="1719059654"/>
                    </a:ext>
                  </a:extLst>
                </a:gridCol>
              </a:tblGrid>
              <a:tr h="410378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ตำแหน่ง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ตำแหน่ง/ฐานะ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บทบาทหน้าที่/ภารกิจ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409913"/>
                  </a:ext>
                </a:extLst>
              </a:tr>
              <a:tr h="1763843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นักวิชาการพัฒนาชุมชน (พัฒนากร)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ผู้ช่วยเลขา อก</a:t>
                      </a:r>
                      <a:r>
                        <a:rPr lang="th-TH" sz="18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ส.อ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เตรียมการประชุม อกส.อ.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จัดทำคำสั่งแต่งตั้ง อาสาสมัคร คณะทำงานขับเคลื่อนฯตำบล/เทศบาล และอกส.อ. ให้ถูกต้องเป็นปัจจุบัน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ประกาศรายชื่อสมาชิกกองทุน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งานหนังสือ ทะเบียน เอกสาร สัญญาเงินกู้ โครงการ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การกำกับ ติดตามการบริหารจัดการหนี้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548381"/>
                  </a:ext>
                </a:extLst>
              </a:tr>
              <a:tr h="21001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นักวิชาการพัฒนาชุมชน (พัฒนากร)</a:t>
                      </a:r>
                    </a:p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ผู้ประสานงานตำบล/</a:t>
                      </a:r>
                    </a:p>
                    <a:p>
                      <a:pPr algn="ctr"/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คณะทำงานติดตามหนี้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สร้างความเข้าใจการดำเนินงานกองทุน แก่ หน่วยงานที่เกี่ยวข้องในระดับตำบล และสตรี/องค์กรสตรี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สนับสนุนให้สตรี/องค์กรสตรี เข้าถึงแหล่งเงินทุนและสมัครเป็นสมาชิกกองทุน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ติดตามให้คำแนะนำแก่สตรี/องค์กรสตรี ที่ได้รับการสนับสนุนเงินกองทุน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ติดตามช่วยเหลือแก้ไขปัญหาของสมาชิกที่ไม่มีศักยภาพในการชำระหนี้ตามสัญญา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427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2178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1008112"/>
          </a:xfrm>
        </p:spPr>
        <p:txBody>
          <a:bodyPr>
            <a:noAutofit/>
          </a:bodyPr>
          <a:lstStyle/>
          <a:p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ประเด็นเน้นย้ำ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23528" y="1988840"/>
            <a:ext cx="8424936" cy="4032448"/>
          </a:xfrm>
        </p:spPr>
        <p:txBody>
          <a:bodyPr>
            <a:normAutofit/>
          </a:bodyPr>
          <a:lstStyle/>
          <a:p>
            <a:pPr marL="571500" indent="-571500">
              <a:buFont typeface="Wingdings"/>
              <a:buChar char="v"/>
            </a:pPr>
            <a:r>
              <a:rPr lang="th-TH" sz="4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เป้าหมายการเบิกจ่ายราย</a:t>
            </a:r>
            <a:r>
              <a:rPr lang="th-TH" sz="48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ไตรมาส</a:t>
            </a:r>
            <a:r>
              <a:rPr lang="th-TH" sz="4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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h-TH" sz="40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ไตรมาส</a:t>
            </a:r>
            <a:r>
              <a:rPr lang="th-TH" sz="4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ที่ 1 ร้อยละ  32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h-TH" sz="40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ไตรมาส</a:t>
            </a:r>
            <a:r>
              <a:rPr lang="th-TH" sz="4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ที่ 2 ร้อยละ  70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h-TH" sz="40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ไตรมาส</a:t>
            </a:r>
            <a:r>
              <a:rPr lang="th-TH" sz="4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ที่ 3 ร้อยละ  98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h-TH" sz="40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ไตรมาส</a:t>
            </a:r>
            <a:r>
              <a:rPr lang="th-TH" sz="4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ที่ 4 ร้อยละ 100</a:t>
            </a:r>
            <a:endParaRPr lang="th-TH" sz="4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6927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5496" y="374799"/>
            <a:ext cx="9036496" cy="1470025"/>
          </a:xfrm>
        </p:spPr>
        <p:txBody>
          <a:bodyPr>
            <a:noAutofit/>
          </a:bodyPr>
          <a:lstStyle/>
          <a:p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ผลการเบิกจ่าย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งบประมาณกองทุนพัฒนาบทบาทสตรี</a:t>
            </a:r>
            <a:br>
              <a:rPr lang="th-TH" sz="4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จังหวัดขอนแก่น</a:t>
            </a:r>
            <a:endParaRPr lang="th-TH" sz="4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7504" y="2348880"/>
            <a:ext cx="7200800" cy="3600400"/>
          </a:xfrm>
        </p:spPr>
        <p:txBody>
          <a:bodyPr>
            <a:normAutofit/>
          </a:bodyPr>
          <a:lstStyle/>
          <a:p>
            <a:pPr marL="571500" indent="-571500" algn="l">
              <a:buFont typeface="Wingdings"/>
              <a:buChar char="v"/>
            </a:pPr>
            <a:r>
              <a:rPr lang="th-TH" sz="4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จังหวัด</a:t>
            </a:r>
            <a:r>
              <a:rPr lang="th-TH" sz="4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ขอนแก่นได้รับการจัดสรรงบประมาณทั้งสิ้น 42,126,490 บาท </a:t>
            </a:r>
            <a:endParaRPr lang="th-TH" sz="4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571500" indent="-571500" algn="l">
              <a:buFont typeface="Wingdings"/>
              <a:buChar char="v"/>
            </a:pPr>
            <a:r>
              <a:rPr lang="th-TH" sz="4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จังหวัด</a:t>
            </a:r>
            <a:r>
              <a:rPr lang="th-TH" sz="4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ขอนแก่นเบิกจ่ายได้ทั้งสิ้น 2,801,329.09 บาท </a:t>
            </a:r>
            <a:r>
              <a:rPr lang="th-TH" sz="4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คิด</a:t>
            </a:r>
            <a:r>
              <a:rPr lang="th-TH" sz="4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เป็นร้อยละ 6.65 </a:t>
            </a:r>
            <a:endParaRPr lang="th-TH" sz="4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algn="l"/>
            <a:r>
              <a:rPr lang="th-TH" sz="4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ข้อมูลการเบิกจ่าย ณ วันที่ 21 มกราคม 2562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153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ย้อนยุค">
  <a:themeElements>
    <a:clrScheme name="ย้อนยุค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ย้อนยุค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ย้อนยุค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5618</TotalTime>
  <Words>1665</Words>
  <Application>Microsoft Office PowerPoint</Application>
  <PresentationFormat>นำเสนอทางหน้าจอ (4:3)</PresentationFormat>
  <Paragraphs>262</Paragraphs>
  <Slides>20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9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20</vt:i4>
      </vt:variant>
    </vt:vector>
  </HeadingPairs>
  <TitlesOfParts>
    <vt:vector size="30" baseType="lpstr">
      <vt:lpstr>Adobe Gothic Std B</vt:lpstr>
      <vt:lpstr>Angsana New</vt:lpstr>
      <vt:lpstr>Arial</vt:lpstr>
      <vt:lpstr>Calibri</vt:lpstr>
      <vt:lpstr>Calibri Light</vt:lpstr>
      <vt:lpstr>Cordia New</vt:lpstr>
      <vt:lpstr>TH Sarabun New</vt:lpstr>
      <vt:lpstr>TH SarabunPSK</vt:lpstr>
      <vt:lpstr>Wingdings</vt:lpstr>
      <vt:lpstr>ย้อนยุค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ประเด็นเน้นย้ำ</vt:lpstr>
      <vt:lpstr>ผลการเบิกจ่ายงบประมาณกองทุนพัฒนาบทบาทสตรี จังหวัดขอนแก่น</vt:lpstr>
      <vt:lpstr>ประเภทงบบริหาร</vt:lpstr>
      <vt:lpstr>ประเภทเงินทุนหมุนเวียน</vt:lpstr>
      <vt:lpstr>ประเภทเงินอุดหนุน</vt:lpstr>
      <vt:lpstr>เป้าหมายการชำระหนี้คืนกองทุนพัฒนาบทบาทสตรี</vt:lpstr>
      <vt:lpstr>การติดตามหนี้ค้างชำระ</vt:lpstr>
      <vt:lpstr>หนี้เก่า (ปี 2556 -  2559)</vt:lpstr>
      <vt:lpstr>หนี้ใหม่ (ปี 2560 -  2562)</vt:lpstr>
      <vt:lpstr>หนี้หมดอายุความ ปี 2562 จำนวน 2 โครงการ</vt:lpstr>
      <vt:lpstr>เป้าหมายการสมัครสมาชิกกองทุนพัฒนาบทบาทสตรี</vt:lpstr>
      <vt:lpstr>การสมัครสมาชิกเพิ่ม กองทุนพัฒนาบทบาทสตรี จังหวัดขอนแก่น</vt:lpstr>
      <vt:lpstr>งานนำเสนอ PowerPoint</vt:lpstr>
    </vt:vector>
  </TitlesOfParts>
  <Company>www.easyosteam.com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Mr.KKD</dc:creator>
  <cp:lastModifiedBy>TWDF-CDD</cp:lastModifiedBy>
  <cp:revision>732</cp:revision>
  <cp:lastPrinted>2019-01-23T10:59:26Z</cp:lastPrinted>
  <dcterms:created xsi:type="dcterms:W3CDTF">2017-01-23T13:49:55Z</dcterms:created>
  <dcterms:modified xsi:type="dcterms:W3CDTF">2019-01-28T01:11:13Z</dcterms:modified>
</cp:coreProperties>
</file>