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73" r:id="rId1"/>
  </p:sldMasterIdLst>
  <p:notesMasterIdLst>
    <p:notesMasterId r:id="rId27"/>
  </p:notesMasterIdLst>
  <p:handoutMasterIdLst>
    <p:handoutMasterId r:id="rId28"/>
  </p:handoutMasterIdLst>
  <p:sldIdLst>
    <p:sldId id="256" r:id="rId2"/>
    <p:sldId id="466" r:id="rId3"/>
    <p:sldId id="467" r:id="rId4"/>
    <p:sldId id="434" r:id="rId5"/>
    <p:sldId id="468" r:id="rId6"/>
    <p:sldId id="469" r:id="rId7"/>
    <p:sldId id="470" r:id="rId8"/>
    <p:sldId id="471" r:id="rId9"/>
    <p:sldId id="472" r:id="rId10"/>
    <p:sldId id="473" r:id="rId11"/>
    <p:sldId id="474" r:id="rId12"/>
    <p:sldId id="475" r:id="rId13"/>
    <p:sldId id="476" r:id="rId14"/>
    <p:sldId id="465" r:id="rId15"/>
    <p:sldId id="429" r:id="rId16"/>
    <p:sldId id="430" r:id="rId17"/>
    <p:sldId id="464" r:id="rId18"/>
    <p:sldId id="462" r:id="rId19"/>
    <p:sldId id="463" r:id="rId20"/>
    <p:sldId id="449" r:id="rId21"/>
    <p:sldId id="450" r:id="rId22"/>
    <p:sldId id="431" r:id="rId23"/>
    <p:sldId id="432" r:id="rId24"/>
    <p:sldId id="433" r:id="rId25"/>
    <p:sldId id="419" r:id="rId26"/>
  </p:sldIdLst>
  <p:sldSz cx="9144000" cy="6858000" type="screen4x3"/>
  <p:notesSz cx="6889750" cy="960755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FFCCFF"/>
    <a:srgbClr val="9ECEA6"/>
    <a:srgbClr val="71B77D"/>
    <a:srgbClr val="CFE7D3"/>
    <a:srgbClr val="FF66FF"/>
    <a:srgbClr val="8BE1FF"/>
    <a:srgbClr val="B3EBFF"/>
    <a:srgbClr val="ABFFFF"/>
    <a:srgbClr val="00E7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สไตล์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สไตล์สีปานกลาง 2 - เน้น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3C2FFA5D-87B4-456A-9821-1D502468CF0F}" styleName="สไตล์ธีม 1 - เน้น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C89EF96-8CEA-46FF-86C4-4CE0E7609802}" styleName="สไตล์สีอ่อน 3 - เน้น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สไตล์สีอ่อน 2 - เน้น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444" autoAdjust="0"/>
  </p:normalViewPr>
  <p:slideViewPr>
    <p:cSldViewPr snapToGrid="0">
      <p:cViewPr varScale="1">
        <p:scale>
          <a:sx n="91" d="100"/>
          <a:sy n="91" d="100"/>
        </p:scale>
        <p:origin x="996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366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5" y="3"/>
            <a:ext cx="2986309" cy="480915"/>
          </a:xfrm>
          <a:prstGeom prst="rect">
            <a:avLst/>
          </a:prstGeom>
        </p:spPr>
        <p:txBody>
          <a:bodyPr vert="horz" lIns="92403" tIns="46202" rIns="92403" bIns="46202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quarter" idx="1"/>
          </p:nvPr>
        </p:nvSpPr>
        <p:spPr>
          <a:xfrm>
            <a:off x="3901836" y="3"/>
            <a:ext cx="2986309" cy="480915"/>
          </a:xfrm>
          <a:prstGeom prst="rect">
            <a:avLst/>
          </a:prstGeom>
        </p:spPr>
        <p:txBody>
          <a:bodyPr vert="horz" lIns="92403" tIns="46202" rIns="92403" bIns="46202" rtlCol="0"/>
          <a:lstStyle>
            <a:lvl1pPr algn="r">
              <a:defRPr sz="1200"/>
            </a:lvl1pPr>
          </a:lstStyle>
          <a:p>
            <a:fld id="{E1FA9AB6-E8C9-4A13-910E-4C260599C041}" type="datetimeFigureOut">
              <a:rPr lang="th-TH" smtClean="0"/>
              <a:t>27/01/62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5" y="9125104"/>
            <a:ext cx="2986309" cy="480914"/>
          </a:xfrm>
          <a:prstGeom prst="rect">
            <a:avLst/>
          </a:prstGeom>
        </p:spPr>
        <p:txBody>
          <a:bodyPr vert="horz" lIns="92403" tIns="46202" rIns="92403" bIns="46202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901836" y="9125104"/>
            <a:ext cx="2986309" cy="480914"/>
          </a:xfrm>
          <a:prstGeom prst="rect">
            <a:avLst/>
          </a:prstGeom>
        </p:spPr>
        <p:txBody>
          <a:bodyPr vert="horz" lIns="92403" tIns="46202" rIns="92403" bIns="46202" rtlCol="0" anchor="b"/>
          <a:lstStyle>
            <a:lvl1pPr algn="r">
              <a:defRPr sz="1200"/>
            </a:lvl1pPr>
          </a:lstStyle>
          <a:p>
            <a:fld id="{15D5F505-3F8F-49F3-99B4-228F37C6294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311125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6" y="5"/>
            <a:ext cx="2985559" cy="479994"/>
          </a:xfrm>
          <a:prstGeom prst="rect">
            <a:avLst/>
          </a:prstGeom>
        </p:spPr>
        <p:txBody>
          <a:bodyPr vert="horz" lIns="91970" tIns="45987" rIns="91970" bIns="45987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902603" y="5"/>
            <a:ext cx="2985559" cy="479994"/>
          </a:xfrm>
          <a:prstGeom prst="rect">
            <a:avLst/>
          </a:prstGeom>
        </p:spPr>
        <p:txBody>
          <a:bodyPr vert="horz" lIns="91970" tIns="45987" rIns="91970" bIns="45987" rtlCol="0"/>
          <a:lstStyle>
            <a:lvl1pPr algn="r">
              <a:defRPr sz="1200"/>
            </a:lvl1pPr>
          </a:lstStyle>
          <a:p>
            <a:fld id="{56D2AC5F-AB57-4BF7-8552-E7A7E1543E24}" type="datetimeFigureOut">
              <a:rPr lang="th-TH" smtClean="0"/>
              <a:t>27/01/62</a:t>
            </a:fld>
            <a:endParaRPr lang="th-TH"/>
          </a:p>
        </p:txBody>
      </p:sp>
      <p:sp>
        <p:nvSpPr>
          <p:cNvPr id="4" name="ตัวแทน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1042988" y="719138"/>
            <a:ext cx="4803775" cy="3603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970" tIns="45987" rIns="91970" bIns="45987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8976" y="4563782"/>
            <a:ext cx="5511800" cy="4323014"/>
          </a:xfrm>
          <a:prstGeom prst="rect">
            <a:avLst/>
          </a:prstGeom>
        </p:spPr>
        <p:txBody>
          <a:bodyPr vert="horz" lIns="91970" tIns="45987" rIns="91970" bIns="45987" rtlCol="0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6" y="9126025"/>
            <a:ext cx="2985559" cy="479993"/>
          </a:xfrm>
          <a:prstGeom prst="rect">
            <a:avLst/>
          </a:prstGeom>
        </p:spPr>
        <p:txBody>
          <a:bodyPr vert="horz" lIns="91970" tIns="45987" rIns="91970" bIns="45987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902603" y="9126025"/>
            <a:ext cx="2985559" cy="479993"/>
          </a:xfrm>
          <a:prstGeom prst="rect">
            <a:avLst/>
          </a:prstGeom>
        </p:spPr>
        <p:txBody>
          <a:bodyPr vert="horz" lIns="91970" tIns="45987" rIns="91970" bIns="45987" rtlCol="0" anchor="b"/>
          <a:lstStyle>
            <a:lvl1pPr algn="r">
              <a:defRPr sz="1200"/>
            </a:lvl1pPr>
          </a:lstStyle>
          <a:p>
            <a:fld id="{432A66C0-095D-4077-B66B-FDB19BEA87F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688187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>
              <a:latin typeface="Leelawadee" panose="020B0502040204020203" pitchFamily="34" charset="-34"/>
              <a:cs typeface="Leelawadee" panose="020B0502040204020203" pitchFamily="34" charset="-34"/>
            </a:endParaRP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C6074690-7256-4BB9-AC0F-97AEAE8CDEC2}" type="slidenum">
              <a:rPr lang="th-TH" smtClean="0"/>
              <a:t>17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7042580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483169">
              <a:defRPr/>
            </a:pPr>
            <a:fld id="{432A66C0-095D-4077-B66B-FDB19BEA87F4}" type="slidenum">
              <a:rPr lang="th-TH">
                <a:solidFill>
                  <a:prstClr val="black"/>
                </a:solidFill>
                <a:latin typeface="Calibri"/>
                <a:cs typeface="Cordia New" panose="020B0304020202020204" pitchFamily="34" charset="-34"/>
              </a:rPr>
              <a:pPr defTabSz="483169">
                <a:defRPr/>
              </a:pPr>
              <a:t>20</a:t>
            </a:fld>
            <a:endParaRPr lang="th-TH">
              <a:solidFill>
                <a:prstClr val="black"/>
              </a:solidFill>
              <a:latin typeface="Calibri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2386135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24D31-43A5-475A-80CF-332C9F6DCF35}" type="datetimeFigureOut">
              <a:rPr lang="en-US" smtClean="0"/>
              <a:t>1/27/2019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5414890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24D31-43A5-475A-80CF-332C9F6DCF35}" type="datetimeFigureOut">
              <a:rPr lang="en-US" smtClean="0"/>
              <a:t>1/27/2019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8742721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24D31-43A5-475A-80CF-332C9F6DCF35}" type="datetimeFigureOut">
              <a:rPr lang="en-US" smtClean="0"/>
              <a:t>1/27/2019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7299197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24D31-43A5-475A-80CF-332C9F6DCF35}" type="datetimeFigureOut">
              <a:rPr lang="en-US" smtClean="0"/>
              <a:t>1/27/2019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917499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24D31-43A5-475A-80CF-332C9F6DCF35}" type="datetimeFigureOut">
              <a:rPr lang="en-US" smtClean="0"/>
              <a:t>1/27/2019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6837968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24D31-43A5-475A-80CF-332C9F6DCF35}" type="datetimeFigureOut">
              <a:rPr lang="en-US" smtClean="0"/>
              <a:t>1/27/2019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5559375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24D31-43A5-475A-80CF-332C9F6DCF35}" type="datetimeFigureOut">
              <a:rPr lang="en-US" smtClean="0"/>
              <a:t>1/27/2019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3652538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24D31-43A5-475A-80CF-332C9F6DCF35}" type="datetimeFigureOut">
              <a:rPr lang="en-US" smtClean="0"/>
              <a:t>1/27/2019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1295993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24D31-43A5-475A-80CF-332C9F6DCF35}" type="datetimeFigureOut">
              <a:rPr lang="en-US" smtClean="0"/>
              <a:t>1/27/2019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5142242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24D31-43A5-475A-80CF-332C9F6DCF35}" type="datetimeFigureOut">
              <a:rPr lang="en-US" smtClean="0"/>
              <a:t>1/27/2019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163971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24D31-43A5-475A-80CF-332C9F6DCF35}" type="datetimeFigureOut">
              <a:rPr lang="en-US" smtClean="0"/>
              <a:t>1/27/2019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5980580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68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624D31-43A5-475A-80CF-332C9F6DCF35}" type="datetimeFigureOut">
              <a:rPr lang="en-US" smtClean="0"/>
              <a:t>1/27/2019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5291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600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มนมุมสี่เหลี่ยมผืนผ้าด้านทแยงมุม 11"/>
          <p:cNvSpPr/>
          <p:nvPr/>
        </p:nvSpPr>
        <p:spPr>
          <a:xfrm>
            <a:off x="749300" y="1616113"/>
            <a:ext cx="7614027" cy="4929890"/>
          </a:xfrm>
          <a:prstGeom prst="round2DiagRect">
            <a:avLst>
              <a:gd name="adj1" fmla="val 0"/>
              <a:gd name="adj2" fmla="val 0"/>
            </a:avLst>
          </a:prstGeom>
          <a:noFill/>
          <a:ln>
            <a:noFill/>
          </a:ln>
          <a:effectLst/>
          <a:scene3d>
            <a:camera prst="orthographicFront"/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ยุทธศาสตร์กองทุนพัฒนาบทบาทสตรี</a:t>
            </a:r>
          </a:p>
          <a:p>
            <a:pPr algn="ctr"/>
            <a:r>
              <a:rPr lang="th-TH" sz="4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พ.ศ.</a:t>
            </a:r>
            <a:r>
              <a:rPr lang="th-TH" sz="4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2562-2564</a:t>
            </a:r>
          </a:p>
          <a:p>
            <a:pPr algn="ctr"/>
            <a:r>
              <a:rPr lang="th-TH" sz="4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โดย</a:t>
            </a:r>
            <a:endParaRPr lang="th-TH" sz="4800" b="1" dirty="0" smtClean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/>
            <a:r>
              <a:rPr lang="th-TH" sz="4800" b="1" dirty="0" smtClean="0">
                <a:solidFill>
                  <a:srgbClr val="0070C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นางจิรภา เชื้อดวงผุย</a:t>
            </a:r>
          </a:p>
          <a:p>
            <a:pPr algn="ctr"/>
            <a:r>
              <a:rPr lang="th-TH" sz="36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หัวหน้ากลุ่มงานส่งเสริมการพัฒนาชุมชน</a:t>
            </a:r>
          </a:p>
          <a:p>
            <a:pPr algn="ctr"/>
            <a:r>
              <a:rPr lang="th-TH" sz="36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สำนักงานพัฒนาชุมชนจังหวัดขอนแก่น</a:t>
            </a:r>
            <a:endParaRPr lang="th-TH" sz="3600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  <a14:imgEffect>
                      <a14:saturation sat="4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7148" y="132931"/>
            <a:ext cx="1725309" cy="14744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" name="รูปภาพ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6269" y="29695"/>
            <a:ext cx="1680879" cy="1680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063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27650" name="Picture 2" descr="C:\Users\TORA\AppData\Local\Temp\Rar$DR13.686\002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5496"/>
            <a:ext cx="9144000" cy="6467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27704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28674" name="Picture 2" descr="C:\Users\TORA\AppData\Local\Temp\Rar$DR15.230\002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5496"/>
            <a:ext cx="9144000" cy="6467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13748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30722" name="Picture 2" descr="C:\Users\TORA\AppData\Local\Temp\Rar$DR16.875\003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5496"/>
            <a:ext cx="9144000" cy="6467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57289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31746" name="Picture 2" descr="C:\Users\TORA\AppData\Local\Temp\Rar$DR16.371\003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5496"/>
            <a:ext cx="9144000" cy="6467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35475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19"/>
          <p:cNvSpPr/>
          <p:nvPr/>
        </p:nvSpPr>
        <p:spPr bwMode="auto">
          <a:xfrm>
            <a:off x="5668963" y="4174536"/>
            <a:ext cx="2432050" cy="2400300"/>
          </a:xfrm>
          <a:custGeom>
            <a:avLst/>
            <a:gdLst>
              <a:gd name="connsiteX0" fmla="*/ 0 w 2490036"/>
              <a:gd name="connsiteY0" fmla="*/ 161298 h 1612979"/>
              <a:gd name="connsiteX1" fmla="*/ 161298 w 2490036"/>
              <a:gd name="connsiteY1" fmla="*/ 0 h 1612979"/>
              <a:gd name="connsiteX2" fmla="*/ 2328738 w 2490036"/>
              <a:gd name="connsiteY2" fmla="*/ 0 h 1612979"/>
              <a:gd name="connsiteX3" fmla="*/ 2490036 w 2490036"/>
              <a:gd name="connsiteY3" fmla="*/ 161298 h 1612979"/>
              <a:gd name="connsiteX4" fmla="*/ 2490036 w 2490036"/>
              <a:gd name="connsiteY4" fmla="*/ 1451681 h 1612979"/>
              <a:gd name="connsiteX5" fmla="*/ 2328738 w 2490036"/>
              <a:gd name="connsiteY5" fmla="*/ 1612979 h 1612979"/>
              <a:gd name="connsiteX6" fmla="*/ 161298 w 2490036"/>
              <a:gd name="connsiteY6" fmla="*/ 1612979 h 1612979"/>
              <a:gd name="connsiteX7" fmla="*/ 0 w 2490036"/>
              <a:gd name="connsiteY7" fmla="*/ 1451681 h 1612979"/>
              <a:gd name="connsiteX8" fmla="*/ 0 w 2490036"/>
              <a:gd name="connsiteY8" fmla="*/ 161298 h 1612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90036" h="1612979">
                <a:moveTo>
                  <a:pt x="0" y="161298"/>
                </a:moveTo>
                <a:cubicBezTo>
                  <a:pt x="0" y="72216"/>
                  <a:pt x="72216" y="0"/>
                  <a:pt x="161298" y="0"/>
                </a:cubicBezTo>
                <a:lnTo>
                  <a:pt x="2328738" y="0"/>
                </a:lnTo>
                <a:cubicBezTo>
                  <a:pt x="2417820" y="0"/>
                  <a:pt x="2490036" y="72216"/>
                  <a:pt x="2490036" y="161298"/>
                </a:cubicBezTo>
                <a:lnTo>
                  <a:pt x="2490036" y="1451681"/>
                </a:lnTo>
                <a:cubicBezTo>
                  <a:pt x="2490036" y="1540763"/>
                  <a:pt x="2417820" y="1612979"/>
                  <a:pt x="2328738" y="1612979"/>
                </a:cubicBezTo>
                <a:lnTo>
                  <a:pt x="161298" y="1612979"/>
                </a:lnTo>
                <a:cubicBezTo>
                  <a:pt x="72216" y="1612979"/>
                  <a:pt x="0" y="1540763"/>
                  <a:pt x="0" y="1451681"/>
                </a:cubicBezTo>
                <a:lnTo>
                  <a:pt x="0" y="161298"/>
                </a:lnTo>
                <a:close/>
              </a:path>
            </a:pathLst>
          </a:custGeom>
          <a:ln w="190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4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858643" tIns="514877" rIns="111632" bIns="111632" spcCol="1270"/>
          <a:lstStyle/>
          <a:p>
            <a:pPr algn="ctr" eaLnBrk="1" hangingPunct="1">
              <a:defRPr/>
            </a:pPr>
            <a:endParaRPr lang="th-TH" altLang="th-TH" sz="20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1" name="Freeform 20"/>
          <p:cNvSpPr/>
          <p:nvPr/>
        </p:nvSpPr>
        <p:spPr bwMode="auto">
          <a:xfrm>
            <a:off x="965200" y="4380276"/>
            <a:ext cx="2565400" cy="2194560"/>
          </a:xfrm>
          <a:custGeom>
            <a:avLst/>
            <a:gdLst>
              <a:gd name="connsiteX0" fmla="*/ 0 w 2490036"/>
              <a:gd name="connsiteY0" fmla="*/ 161298 h 1612979"/>
              <a:gd name="connsiteX1" fmla="*/ 161298 w 2490036"/>
              <a:gd name="connsiteY1" fmla="*/ 0 h 1612979"/>
              <a:gd name="connsiteX2" fmla="*/ 2328738 w 2490036"/>
              <a:gd name="connsiteY2" fmla="*/ 0 h 1612979"/>
              <a:gd name="connsiteX3" fmla="*/ 2490036 w 2490036"/>
              <a:gd name="connsiteY3" fmla="*/ 161298 h 1612979"/>
              <a:gd name="connsiteX4" fmla="*/ 2490036 w 2490036"/>
              <a:gd name="connsiteY4" fmla="*/ 1451681 h 1612979"/>
              <a:gd name="connsiteX5" fmla="*/ 2328738 w 2490036"/>
              <a:gd name="connsiteY5" fmla="*/ 1612979 h 1612979"/>
              <a:gd name="connsiteX6" fmla="*/ 161298 w 2490036"/>
              <a:gd name="connsiteY6" fmla="*/ 1612979 h 1612979"/>
              <a:gd name="connsiteX7" fmla="*/ 0 w 2490036"/>
              <a:gd name="connsiteY7" fmla="*/ 1451681 h 1612979"/>
              <a:gd name="connsiteX8" fmla="*/ 0 w 2490036"/>
              <a:gd name="connsiteY8" fmla="*/ 161298 h 1612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90036" h="1612979">
                <a:moveTo>
                  <a:pt x="0" y="161298"/>
                </a:moveTo>
                <a:cubicBezTo>
                  <a:pt x="0" y="72216"/>
                  <a:pt x="72216" y="0"/>
                  <a:pt x="161298" y="0"/>
                </a:cubicBezTo>
                <a:lnTo>
                  <a:pt x="2328738" y="0"/>
                </a:lnTo>
                <a:cubicBezTo>
                  <a:pt x="2417820" y="0"/>
                  <a:pt x="2490036" y="72216"/>
                  <a:pt x="2490036" y="161298"/>
                </a:cubicBezTo>
                <a:lnTo>
                  <a:pt x="2490036" y="1451681"/>
                </a:lnTo>
                <a:cubicBezTo>
                  <a:pt x="2490036" y="1540763"/>
                  <a:pt x="2417820" y="1612979"/>
                  <a:pt x="2328738" y="1612979"/>
                </a:cubicBezTo>
                <a:lnTo>
                  <a:pt x="161298" y="1612979"/>
                </a:lnTo>
                <a:cubicBezTo>
                  <a:pt x="72216" y="1612979"/>
                  <a:pt x="0" y="1540763"/>
                  <a:pt x="0" y="1451681"/>
                </a:cubicBezTo>
                <a:lnTo>
                  <a:pt x="0" y="161298"/>
                </a:lnTo>
                <a:close/>
              </a:path>
            </a:pathLst>
          </a:custGeom>
          <a:ln w="19050">
            <a:solidFill>
              <a:srgbClr val="00B0F0"/>
            </a:solidFill>
          </a:ln>
        </p:spPr>
        <p:style>
          <a:lnRef idx="1">
            <a:schemeClr val="accent5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111632" tIns="514877" rIns="858643" bIns="111632" spcCol="1270"/>
          <a:lstStyle/>
          <a:p>
            <a:pPr marL="0" lvl="1" defTabSz="889000" fontAlgn="auto">
              <a:lnSpc>
                <a:spcPct val="90000"/>
              </a:lnSpc>
              <a:spcAft>
                <a:spcPct val="15000"/>
              </a:spcAft>
              <a:defRPr/>
            </a:pPr>
            <a:endParaRPr lang="th-TH" sz="24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2" name="Freeform 21"/>
          <p:cNvSpPr/>
          <p:nvPr/>
        </p:nvSpPr>
        <p:spPr bwMode="auto">
          <a:xfrm>
            <a:off x="5265738" y="1073197"/>
            <a:ext cx="2749550" cy="2602230"/>
          </a:xfrm>
          <a:custGeom>
            <a:avLst/>
            <a:gdLst>
              <a:gd name="connsiteX0" fmla="*/ 0 w 2490036"/>
              <a:gd name="connsiteY0" fmla="*/ 161298 h 1612979"/>
              <a:gd name="connsiteX1" fmla="*/ 161298 w 2490036"/>
              <a:gd name="connsiteY1" fmla="*/ 0 h 1612979"/>
              <a:gd name="connsiteX2" fmla="*/ 2328738 w 2490036"/>
              <a:gd name="connsiteY2" fmla="*/ 0 h 1612979"/>
              <a:gd name="connsiteX3" fmla="*/ 2490036 w 2490036"/>
              <a:gd name="connsiteY3" fmla="*/ 161298 h 1612979"/>
              <a:gd name="connsiteX4" fmla="*/ 2490036 w 2490036"/>
              <a:gd name="connsiteY4" fmla="*/ 1451681 h 1612979"/>
              <a:gd name="connsiteX5" fmla="*/ 2328738 w 2490036"/>
              <a:gd name="connsiteY5" fmla="*/ 1612979 h 1612979"/>
              <a:gd name="connsiteX6" fmla="*/ 161298 w 2490036"/>
              <a:gd name="connsiteY6" fmla="*/ 1612979 h 1612979"/>
              <a:gd name="connsiteX7" fmla="*/ 0 w 2490036"/>
              <a:gd name="connsiteY7" fmla="*/ 1451681 h 1612979"/>
              <a:gd name="connsiteX8" fmla="*/ 0 w 2490036"/>
              <a:gd name="connsiteY8" fmla="*/ 161298 h 1612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90036" h="1612979">
                <a:moveTo>
                  <a:pt x="0" y="161298"/>
                </a:moveTo>
                <a:cubicBezTo>
                  <a:pt x="0" y="72216"/>
                  <a:pt x="72216" y="0"/>
                  <a:pt x="161298" y="0"/>
                </a:cubicBezTo>
                <a:lnTo>
                  <a:pt x="2328738" y="0"/>
                </a:lnTo>
                <a:cubicBezTo>
                  <a:pt x="2417820" y="0"/>
                  <a:pt x="2490036" y="72216"/>
                  <a:pt x="2490036" y="161298"/>
                </a:cubicBezTo>
                <a:lnTo>
                  <a:pt x="2490036" y="1451681"/>
                </a:lnTo>
                <a:cubicBezTo>
                  <a:pt x="2490036" y="1540763"/>
                  <a:pt x="2417820" y="1612979"/>
                  <a:pt x="2328738" y="1612979"/>
                </a:cubicBezTo>
                <a:lnTo>
                  <a:pt x="161298" y="1612979"/>
                </a:lnTo>
                <a:cubicBezTo>
                  <a:pt x="72216" y="1612979"/>
                  <a:pt x="0" y="1540763"/>
                  <a:pt x="0" y="1451681"/>
                </a:cubicBezTo>
                <a:lnTo>
                  <a:pt x="0" y="161298"/>
                </a:lnTo>
                <a:close/>
              </a:path>
            </a:pathLst>
          </a:custGeom>
          <a:ln w="28575"/>
        </p:spPr>
        <p:style>
          <a:lnRef idx="1">
            <a:schemeClr val="accent3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858643" tIns="111632" rIns="111632" bIns="514877" spcCol="1270"/>
          <a:lstStyle/>
          <a:p>
            <a:pPr algn="ctr" eaLnBrk="1" hangingPunct="1">
              <a:defRPr/>
            </a:pPr>
            <a:endParaRPr lang="th-TH" altLang="th-TH" sz="20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3" name="Freeform 22"/>
          <p:cNvSpPr/>
          <p:nvPr/>
        </p:nvSpPr>
        <p:spPr bwMode="auto">
          <a:xfrm>
            <a:off x="1066801" y="1090342"/>
            <a:ext cx="2676525" cy="2602230"/>
          </a:xfrm>
          <a:custGeom>
            <a:avLst/>
            <a:gdLst>
              <a:gd name="connsiteX0" fmla="*/ 0 w 2490036"/>
              <a:gd name="connsiteY0" fmla="*/ 161298 h 1612979"/>
              <a:gd name="connsiteX1" fmla="*/ 161298 w 2490036"/>
              <a:gd name="connsiteY1" fmla="*/ 0 h 1612979"/>
              <a:gd name="connsiteX2" fmla="*/ 2328738 w 2490036"/>
              <a:gd name="connsiteY2" fmla="*/ 0 h 1612979"/>
              <a:gd name="connsiteX3" fmla="*/ 2490036 w 2490036"/>
              <a:gd name="connsiteY3" fmla="*/ 161298 h 1612979"/>
              <a:gd name="connsiteX4" fmla="*/ 2490036 w 2490036"/>
              <a:gd name="connsiteY4" fmla="*/ 1451681 h 1612979"/>
              <a:gd name="connsiteX5" fmla="*/ 2328738 w 2490036"/>
              <a:gd name="connsiteY5" fmla="*/ 1612979 h 1612979"/>
              <a:gd name="connsiteX6" fmla="*/ 161298 w 2490036"/>
              <a:gd name="connsiteY6" fmla="*/ 1612979 h 1612979"/>
              <a:gd name="connsiteX7" fmla="*/ 0 w 2490036"/>
              <a:gd name="connsiteY7" fmla="*/ 1451681 h 1612979"/>
              <a:gd name="connsiteX8" fmla="*/ 0 w 2490036"/>
              <a:gd name="connsiteY8" fmla="*/ 161298 h 1612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90036" h="1612979">
                <a:moveTo>
                  <a:pt x="0" y="161298"/>
                </a:moveTo>
                <a:cubicBezTo>
                  <a:pt x="0" y="72216"/>
                  <a:pt x="72216" y="0"/>
                  <a:pt x="161298" y="0"/>
                </a:cubicBezTo>
                <a:lnTo>
                  <a:pt x="2328738" y="0"/>
                </a:lnTo>
                <a:cubicBezTo>
                  <a:pt x="2417820" y="0"/>
                  <a:pt x="2490036" y="72216"/>
                  <a:pt x="2490036" y="161298"/>
                </a:cubicBezTo>
                <a:lnTo>
                  <a:pt x="2490036" y="1451681"/>
                </a:lnTo>
                <a:cubicBezTo>
                  <a:pt x="2490036" y="1540763"/>
                  <a:pt x="2417820" y="1612979"/>
                  <a:pt x="2328738" y="1612979"/>
                </a:cubicBezTo>
                <a:lnTo>
                  <a:pt x="161298" y="1612979"/>
                </a:lnTo>
                <a:cubicBezTo>
                  <a:pt x="72216" y="1612979"/>
                  <a:pt x="0" y="1540763"/>
                  <a:pt x="0" y="1451681"/>
                </a:cubicBezTo>
                <a:lnTo>
                  <a:pt x="0" y="161298"/>
                </a:lnTo>
                <a:close/>
              </a:path>
            </a:pathLst>
          </a:custGeom>
          <a:ln w="28575"/>
        </p:spPr>
        <p:style>
          <a:lnRef idx="1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111632" tIns="111632" rIns="858643" bIns="514877" spcCol="1270"/>
          <a:lstStyle/>
          <a:p>
            <a:pPr marL="0" lvl="1" defTabSz="889000" fontAlgn="auto">
              <a:lnSpc>
                <a:spcPct val="90000"/>
              </a:lnSpc>
              <a:spcAft>
                <a:spcPct val="15000"/>
              </a:spcAft>
              <a:defRPr/>
            </a:pPr>
            <a:r>
              <a:rPr lang="th-TH" sz="20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sz="20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endParaRPr lang="th-TH" sz="20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4" name="Freeform 23"/>
          <p:cNvSpPr/>
          <p:nvPr/>
        </p:nvSpPr>
        <p:spPr bwMode="auto">
          <a:xfrm>
            <a:off x="2247119" y="1417314"/>
            <a:ext cx="2182299" cy="2619074"/>
          </a:xfrm>
          <a:custGeom>
            <a:avLst/>
            <a:gdLst>
              <a:gd name="connsiteX0" fmla="*/ 0 w 2182562"/>
              <a:gd name="connsiteY0" fmla="*/ 2182562 h 2182562"/>
              <a:gd name="connsiteX1" fmla="*/ 2182562 w 2182562"/>
              <a:gd name="connsiteY1" fmla="*/ 0 h 2182562"/>
              <a:gd name="connsiteX2" fmla="*/ 2182562 w 2182562"/>
              <a:gd name="connsiteY2" fmla="*/ 2182562 h 2182562"/>
              <a:gd name="connsiteX3" fmla="*/ 0 w 2182562"/>
              <a:gd name="connsiteY3" fmla="*/ 2182562 h 2182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82562" h="2182562">
                <a:moveTo>
                  <a:pt x="0" y="2182562"/>
                </a:moveTo>
                <a:cubicBezTo>
                  <a:pt x="0" y="977166"/>
                  <a:pt x="977166" y="0"/>
                  <a:pt x="2182562" y="0"/>
                </a:cubicBezTo>
                <a:lnTo>
                  <a:pt x="2182562" y="2182562"/>
                </a:lnTo>
                <a:lnTo>
                  <a:pt x="0" y="2182562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2">
              <a:hueOff val="0"/>
              <a:satOff val="0"/>
              <a:lumOff val="0"/>
              <a:alphaOff val="0"/>
            </a:schemeClr>
          </a:fillRef>
          <a:effectRef idx="1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lIns="760162" tIns="760162" rIns="120904" bIns="120904" spcCol="1270" anchor="ctr"/>
          <a:lstStyle/>
          <a:p>
            <a:pPr algn="ctr" defTabSz="75565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th-TH" sz="2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เสริมสร้างอาชีพและรายได้แก่สตรี</a:t>
            </a:r>
            <a:endParaRPr lang="th-TH" sz="20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5" name="Freeform 24"/>
          <p:cNvSpPr/>
          <p:nvPr/>
        </p:nvSpPr>
        <p:spPr bwMode="auto">
          <a:xfrm>
            <a:off x="4530218" y="1417314"/>
            <a:ext cx="2182299" cy="2619074"/>
          </a:xfrm>
          <a:custGeom>
            <a:avLst/>
            <a:gdLst>
              <a:gd name="connsiteX0" fmla="*/ 0 w 2182562"/>
              <a:gd name="connsiteY0" fmla="*/ 2182562 h 2182562"/>
              <a:gd name="connsiteX1" fmla="*/ 2182562 w 2182562"/>
              <a:gd name="connsiteY1" fmla="*/ 0 h 2182562"/>
              <a:gd name="connsiteX2" fmla="*/ 2182562 w 2182562"/>
              <a:gd name="connsiteY2" fmla="*/ 2182562 h 2182562"/>
              <a:gd name="connsiteX3" fmla="*/ 0 w 2182562"/>
              <a:gd name="connsiteY3" fmla="*/ 2182562 h 2182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82562" h="2182562">
                <a:moveTo>
                  <a:pt x="0" y="0"/>
                </a:moveTo>
                <a:cubicBezTo>
                  <a:pt x="1205396" y="0"/>
                  <a:pt x="2182562" y="977166"/>
                  <a:pt x="2182562" y="2182562"/>
                </a:cubicBezTo>
                <a:lnTo>
                  <a:pt x="0" y="2182562"/>
                </a:lnTo>
                <a:lnTo>
                  <a:pt x="0" y="0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3">
              <a:hueOff val="0"/>
              <a:satOff val="0"/>
              <a:lumOff val="0"/>
              <a:alphaOff val="0"/>
            </a:schemeClr>
          </a:fillRef>
          <a:effectRef idx="1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lIns="120904" tIns="760162" rIns="760162" bIns="120904" spcCol="1270" anchor="ctr"/>
          <a:lstStyle/>
          <a:p>
            <a:pPr marL="57150" algn="ctr" defTabSz="75565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th-TH" sz="2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ส่งเสริมสตรีและเครือข่ายใน</a:t>
            </a:r>
            <a:br>
              <a:rPr lang="th-TH" sz="2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2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การพัฒนาคุณภาพชีวิต</a:t>
            </a:r>
            <a:endParaRPr lang="th-TH" sz="20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6" name="Freeform 25"/>
          <p:cNvSpPr/>
          <p:nvPr/>
        </p:nvSpPr>
        <p:spPr bwMode="auto">
          <a:xfrm>
            <a:off x="4530218" y="4157362"/>
            <a:ext cx="2182296" cy="2619076"/>
          </a:xfrm>
          <a:custGeom>
            <a:avLst/>
            <a:gdLst>
              <a:gd name="connsiteX0" fmla="*/ 0 w 2182562"/>
              <a:gd name="connsiteY0" fmla="*/ 2182562 h 2182562"/>
              <a:gd name="connsiteX1" fmla="*/ 2182562 w 2182562"/>
              <a:gd name="connsiteY1" fmla="*/ 0 h 2182562"/>
              <a:gd name="connsiteX2" fmla="*/ 2182562 w 2182562"/>
              <a:gd name="connsiteY2" fmla="*/ 2182562 h 2182562"/>
              <a:gd name="connsiteX3" fmla="*/ 0 w 2182562"/>
              <a:gd name="connsiteY3" fmla="*/ 2182562 h 2182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82562" h="2182562">
                <a:moveTo>
                  <a:pt x="2182562" y="0"/>
                </a:moveTo>
                <a:cubicBezTo>
                  <a:pt x="2182562" y="1205396"/>
                  <a:pt x="1205396" y="2182562"/>
                  <a:pt x="0" y="2182562"/>
                </a:cubicBezTo>
                <a:lnTo>
                  <a:pt x="0" y="0"/>
                </a:lnTo>
                <a:lnTo>
                  <a:pt x="2182562" y="0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4">
              <a:hueOff val="0"/>
              <a:satOff val="0"/>
              <a:lumOff val="0"/>
              <a:alphaOff val="0"/>
            </a:schemeClr>
          </a:fillRef>
          <a:effectRef idx="1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lIns="120904" tIns="120905" rIns="760162" bIns="760162" spcCol="1270" anchor="ctr"/>
          <a:lstStyle/>
          <a:p>
            <a:pPr algn="ctr" defTabSz="75565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th-TH" sz="2000" b="1" dirty="0">
                <a:ea typeface="Calibri" panose="020F0502020204030204" pitchFamily="34" charset="0"/>
                <a:cs typeface="TH SarabunPSK" panose="020B0500040200020003" pitchFamily="34" charset="-34"/>
              </a:rPr>
              <a:t>การเชื่อมโยง</a:t>
            </a:r>
            <a:r>
              <a:rPr lang="th-TH" sz="2000" b="1" dirty="0">
                <a:solidFill>
                  <a:schemeClr val="tx1"/>
                </a:solidFill>
                <a:ea typeface="Calibri" panose="020F0502020204030204" pitchFamily="34" charset="0"/>
                <a:cs typeface="TH SarabunPSK" panose="020B0500040200020003" pitchFamily="34" charset="-34"/>
              </a:rPr>
              <a:t>การบริหารร่วมกับ</a:t>
            </a:r>
            <a:r>
              <a:rPr lang="th-TH" sz="2000" b="1" dirty="0">
                <a:ea typeface="Calibri" panose="020F0502020204030204" pitchFamily="34" charset="0"/>
                <a:cs typeface="TH SarabunPSK" panose="020B0500040200020003" pitchFamily="34" charset="-34"/>
              </a:rPr>
              <a:t>เครือข่ายในพื้นที่ </a:t>
            </a:r>
            <a:endParaRPr lang="th-TH" sz="20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7" name="Freeform 26"/>
          <p:cNvSpPr/>
          <p:nvPr/>
        </p:nvSpPr>
        <p:spPr bwMode="auto">
          <a:xfrm>
            <a:off x="2247119" y="4157363"/>
            <a:ext cx="2182299" cy="2619074"/>
          </a:xfrm>
          <a:custGeom>
            <a:avLst/>
            <a:gdLst>
              <a:gd name="connsiteX0" fmla="*/ 0 w 2182562"/>
              <a:gd name="connsiteY0" fmla="*/ 2182562 h 2182562"/>
              <a:gd name="connsiteX1" fmla="*/ 2182562 w 2182562"/>
              <a:gd name="connsiteY1" fmla="*/ 0 h 2182562"/>
              <a:gd name="connsiteX2" fmla="*/ 2182562 w 2182562"/>
              <a:gd name="connsiteY2" fmla="*/ 2182562 h 2182562"/>
              <a:gd name="connsiteX3" fmla="*/ 0 w 2182562"/>
              <a:gd name="connsiteY3" fmla="*/ 2182562 h 2182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82562" h="2182562">
                <a:moveTo>
                  <a:pt x="2182562" y="2182562"/>
                </a:moveTo>
                <a:cubicBezTo>
                  <a:pt x="977166" y="2182562"/>
                  <a:pt x="0" y="1205396"/>
                  <a:pt x="0" y="0"/>
                </a:cubicBezTo>
                <a:lnTo>
                  <a:pt x="2182562" y="0"/>
                </a:lnTo>
                <a:lnTo>
                  <a:pt x="2182562" y="2182562"/>
                </a:lnTo>
                <a:close/>
              </a:path>
            </a:pathLst>
          </a:custGeom>
          <a:solidFill>
            <a:srgbClr val="59CCF1"/>
          </a:solidFill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5">
              <a:hueOff val="0"/>
              <a:satOff val="0"/>
              <a:lumOff val="0"/>
              <a:alphaOff val="0"/>
            </a:schemeClr>
          </a:fillRef>
          <a:effectRef idx="1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lIns="760162" tIns="120904" rIns="120904" bIns="760162" spcCol="1270" anchor="ctr"/>
          <a:lstStyle/>
          <a:p>
            <a:pPr algn="ctr" defTabSz="75565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th-TH" sz="2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เสริมสร้างขีดความสามารถ</a:t>
            </a:r>
            <a:r>
              <a:rPr lang="th-TH" sz="20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องค์กรบริหาร</a:t>
            </a:r>
            <a:r>
              <a:rPr lang="th-TH" sz="2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กองทุนฯ  ตามหลัก</a:t>
            </a:r>
            <a:r>
              <a:rPr lang="th-TH" sz="2000" b="1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ธรรมาภิ</a:t>
            </a:r>
            <a:r>
              <a:rPr lang="th-TH" sz="2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บาล</a:t>
            </a:r>
          </a:p>
        </p:txBody>
      </p:sp>
      <p:sp>
        <p:nvSpPr>
          <p:cNvPr id="28" name="Circular Arrow 27"/>
          <p:cNvSpPr/>
          <p:nvPr/>
        </p:nvSpPr>
        <p:spPr bwMode="auto">
          <a:xfrm>
            <a:off x="4103080" y="3552496"/>
            <a:ext cx="753472" cy="786326"/>
          </a:xfrm>
          <a:prstGeom prst="circularArrow">
            <a:avLst/>
          </a:prstGeom>
          <a:solidFill>
            <a:srgbClr val="FF0000"/>
          </a:solidFill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1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1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9" name="Circular Arrow 28"/>
          <p:cNvSpPr/>
          <p:nvPr/>
        </p:nvSpPr>
        <p:spPr bwMode="auto">
          <a:xfrm rot="10800000">
            <a:off x="4103080" y="3854929"/>
            <a:ext cx="753472" cy="786326"/>
          </a:xfrm>
          <a:prstGeom prst="circularArrow">
            <a:avLst/>
          </a:prstGeom>
          <a:solidFill>
            <a:srgbClr val="FF0000"/>
          </a:solidFill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1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1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0" name="TextBox 3"/>
          <p:cNvSpPr txBox="1">
            <a:spLocks noChangeArrowheads="1"/>
          </p:cNvSpPr>
          <p:nvPr/>
        </p:nvSpPr>
        <p:spPr bwMode="auto">
          <a:xfrm>
            <a:off x="1132174" y="311197"/>
            <a:ext cx="6796088" cy="523220"/>
          </a:xfrm>
          <a:prstGeom prst="rect">
            <a:avLst/>
          </a:prstGeom>
          <a:solidFill>
            <a:srgbClr val="0070C0"/>
          </a:solidFill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th-TH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ผลลัพธ์ความสำเร็จของยุทธศาสตร์กองทุนพัฒนาบทบาทสตรี</a:t>
            </a:r>
          </a:p>
        </p:txBody>
      </p:sp>
      <p:sp>
        <p:nvSpPr>
          <p:cNvPr id="31" name="สี่เหลี่ยมผืนผ้า 5"/>
          <p:cNvSpPr/>
          <p:nvPr/>
        </p:nvSpPr>
        <p:spPr>
          <a:xfrm>
            <a:off x="8001000" y="7233966"/>
            <a:ext cx="857250" cy="4286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>
                <a:solidFill>
                  <a:srgbClr val="CC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Page  42</a:t>
            </a:r>
            <a:endParaRPr lang="th-TH" sz="1600" b="1" dirty="0">
              <a:solidFill>
                <a:srgbClr val="CC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2" name="สี่เหลี่ยมผืนผ้า 1"/>
          <p:cNvSpPr>
            <a:spLocks noChangeArrowheads="1"/>
          </p:cNvSpPr>
          <p:nvPr/>
        </p:nvSpPr>
        <p:spPr bwMode="auto">
          <a:xfrm>
            <a:off x="6518276" y="4248832"/>
            <a:ext cx="1725613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th-TH" altLang="th-TH" sz="2000" b="1">
                <a:latin typeface="TH SarabunPSK" pitchFamily="34" charset="-34"/>
                <a:cs typeface="TH SarabunPSK" pitchFamily="34" charset="-34"/>
              </a:rPr>
              <a:t>     องค์กรสตรีและ   </a:t>
            </a:r>
            <a:br>
              <a:rPr lang="th-TH" altLang="th-TH" sz="2000" b="1">
                <a:latin typeface="TH SarabunPSK" pitchFamily="34" charset="-34"/>
                <a:cs typeface="TH SarabunPSK" pitchFamily="34" charset="-34"/>
              </a:rPr>
            </a:br>
            <a:r>
              <a:rPr lang="th-TH" altLang="th-TH" sz="2000" b="1">
                <a:latin typeface="TH SarabunPSK" pitchFamily="34" charset="-34"/>
                <a:cs typeface="TH SarabunPSK" pitchFamily="34" charset="-34"/>
              </a:rPr>
              <a:t>    เครือข่ายสตรี</a:t>
            </a:r>
            <a:br>
              <a:rPr lang="th-TH" altLang="th-TH" sz="2000" b="1">
                <a:latin typeface="TH SarabunPSK" pitchFamily="34" charset="-34"/>
                <a:cs typeface="TH SarabunPSK" pitchFamily="34" charset="-34"/>
              </a:rPr>
            </a:br>
            <a:r>
              <a:rPr lang="th-TH" altLang="th-TH" sz="2000" b="1">
                <a:latin typeface="TH SarabunPSK" pitchFamily="34" charset="-34"/>
                <a:cs typeface="TH SarabunPSK" pitchFamily="34" charset="-34"/>
              </a:rPr>
              <a:t>  สามารถพัฒนาสตรี</a:t>
            </a:r>
            <a:br>
              <a:rPr lang="th-TH" altLang="th-TH" sz="2000" b="1">
                <a:latin typeface="TH SarabunPSK" pitchFamily="34" charset="-34"/>
                <a:cs typeface="TH SarabunPSK" pitchFamily="34" charset="-34"/>
              </a:rPr>
            </a:br>
            <a:r>
              <a:rPr lang="th-TH" altLang="th-TH" sz="2000" b="1">
                <a:latin typeface="TH SarabunPSK" pitchFamily="34" charset="-34"/>
                <a:cs typeface="TH SarabunPSK" pitchFamily="34" charset="-34"/>
              </a:rPr>
              <a:t>ให้มีส่วนร่วม</a:t>
            </a:r>
            <a:br>
              <a:rPr lang="th-TH" altLang="th-TH" sz="2000" b="1">
                <a:latin typeface="TH SarabunPSK" pitchFamily="34" charset="-34"/>
                <a:cs typeface="TH SarabunPSK" pitchFamily="34" charset="-34"/>
              </a:rPr>
            </a:br>
            <a:r>
              <a:rPr lang="th-TH" altLang="th-TH" sz="2000" b="1">
                <a:latin typeface="TH SarabunPSK" pitchFamily="34" charset="-34"/>
                <a:cs typeface="TH SarabunPSK" pitchFamily="34" charset="-34"/>
              </a:rPr>
              <a:t>ในการเสริมสร้าง</a:t>
            </a:r>
            <a:br>
              <a:rPr lang="th-TH" altLang="th-TH" sz="2000" b="1">
                <a:latin typeface="TH SarabunPSK" pitchFamily="34" charset="-34"/>
                <a:cs typeface="TH SarabunPSK" pitchFamily="34" charset="-34"/>
              </a:rPr>
            </a:br>
            <a:r>
              <a:rPr lang="th-TH" altLang="th-TH" sz="2000" b="1">
                <a:latin typeface="TH SarabunPSK" pitchFamily="34" charset="-34"/>
                <a:cs typeface="TH SarabunPSK" pitchFamily="34" charset="-34"/>
              </a:rPr>
              <a:t>ความมั่นคงชุมชน</a:t>
            </a:r>
          </a:p>
        </p:txBody>
      </p:sp>
      <p:sp>
        <p:nvSpPr>
          <p:cNvPr id="33" name="สี่เหลี่ยมผืนผ้า 2"/>
          <p:cNvSpPr>
            <a:spLocks noChangeArrowheads="1"/>
          </p:cNvSpPr>
          <p:nvPr/>
        </p:nvSpPr>
        <p:spPr bwMode="auto">
          <a:xfrm>
            <a:off x="1116013" y="4485052"/>
            <a:ext cx="1687512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th-TH" altLang="th-TH" sz="1800" b="1" dirty="0">
                <a:latin typeface="TH SarabunPSK" pitchFamily="34" charset="-34"/>
                <a:cs typeface="TH SarabunPSK" pitchFamily="34" charset="-34"/>
              </a:rPr>
              <a:t>กองทุนฯ</a:t>
            </a:r>
            <a:br>
              <a:rPr lang="th-TH" altLang="th-TH" sz="1800" b="1" dirty="0">
                <a:latin typeface="TH SarabunPSK" pitchFamily="34" charset="-34"/>
                <a:cs typeface="TH SarabunPSK" pitchFamily="34" charset="-34"/>
              </a:rPr>
            </a:br>
            <a:r>
              <a:rPr lang="th-TH" altLang="th-TH" sz="1800" b="1" dirty="0">
                <a:latin typeface="TH SarabunPSK" pitchFamily="34" charset="-34"/>
                <a:cs typeface="TH SarabunPSK" pitchFamily="34" charset="-34"/>
              </a:rPr>
              <a:t>มีความมั่นคง </a:t>
            </a:r>
            <a:br>
              <a:rPr lang="th-TH" altLang="th-TH" sz="1800" b="1" dirty="0">
                <a:latin typeface="TH SarabunPSK" pitchFamily="34" charset="-34"/>
                <a:cs typeface="TH SarabunPSK" pitchFamily="34" charset="-34"/>
              </a:rPr>
            </a:br>
            <a:r>
              <a:rPr lang="th-TH" altLang="th-TH" sz="1800" b="1" dirty="0">
                <a:latin typeface="TH SarabunPSK" pitchFamily="34" charset="-34"/>
                <a:cs typeface="TH SarabunPSK" pitchFamily="34" charset="-34"/>
              </a:rPr>
              <a:t>บริหารด้วย</a:t>
            </a:r>
            <a:br>
              <a:rPr lang="th-TH" altLang="th-TH" sz="1800" b="1" dirty="0">
                <a:latin typeface="TH SarabunPSK" pitchFamily="34" charset="-34"/>
                <a:cs typeface="TH SarabunPSK" pitchFamily="34" charset="-34"/>
              </a:rPr>
            </a:br>
            <a:r>
              <a:rPr lang="th-TH" altLang="th-TH" sz="1800" b="1" dirty="0">
                <a:latin typeface="TH SarabunPSK" pitchFamily="34" charset="-34"/>
                <a:cs typeface="TH SarabunPSK" pitchFamily="34" charset="-34"/>
              </a:rPr>
              <a:t>ความเป็นธรรม </a:t>
            </a:r>
            <a:br>
              <a:rPr lang="th-TH" altLang="th-TH" sz="1800" b="1" dirty="0">
                <a:latin typeface="TH SarabunPSK" pitchFamily="34" charset="-34"/>
                <a:cs typeface="TH SarabunPSK" pitchFamily="34" charset="-34"/>
              </a:rPr>
            </a:br>
            <a:r>
              <a:rPr lang="th-TH" altLang="th-TH" sz="1800" b="1" dirty="0">
                <a:latin typeface="TH SarabunPSK" pitchFamily="34" charset="-34"/>
                <a:cs typeface="TH SarabunPSK" pitchFamily="34" charset="-34"/>
              </a:rPr>
              <a:t>โปร่งใส มีประสิทธิภาพ</a:t>
            </a:r>
            <a:endParaRPr lang="en-US" altLang="th-TH" sz="18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4" name="สี่เหลี่ยมผืนผ้า 3"/>
          <p:cNvSpPr>
            <a:spLocks noChangeArrowheads="1"/>
          </p:cNvSpPr>
          <p:nvPr/>
        </p:nvSpPr>
        <p:spPr bwMode="auto">
          <a:xfrm>
            <a:off x="5795963" y="1195116"/>
            <a:ext cx="21590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th-TH" altLang="th-TH" sz="2000" b="1">
                <a:latin typeface="TH SarabunPSK" pitchFamily="34" charset="-34"/>
                <a:cs typeface="TH SarabunPSK" pitchFamily="34" charset="-34"/>
              </a:rPr>
              <a:t>องค์กรสตรีและเครือข่ายสตรี  </a:t>
            </a:r>
            <a:br>
              <a:rPr lang="th-TH" altLang="th-TH" sz="2000" b="1">
                <a:latin typeface="TH SarabunPSK" pitchFamily="34" charset="-34"/>
                <a:cs typeface="TH SarabunPSK" pitchFamily="34" charset="-34"/>
              </a:rPr>
            </a:br>
            <a:r>
              <a:rPr lang="th-TH" altLang="th-TH" sz="2000" b="1">
                <a:latin typeface="TH SarabunPSK" pitchFamily="34" charset="-34"/>
                <a:cs typeface="TH SarabunPSK" pitchFamily="34" charset="-34"/>
              </a:rPr>
              <a:t>     สามารถพัฒนาอาชีพ  </a:t>
            </a:r>
            <a:br>
              <a:rPr lang="th-TH" altLang="th-TH" sz="2000" b="1">
                <a:latin typeface="TH SarabunPSK" pitchFamily="34" charset="-34"/>
                <a:cs typeface="TH SarabunPSK" pitchFamily="34" charset="-34"/>
              </a:rPr>
            </a:br>
            <a:r>
              <a:rPr lang="th-TH" altLang="th-TH" sz="2000" b="1">
                <a:latin typeface="TH SarabunPSK" pitchFamily="34" charset="-34"/>
                <a:cs typeface="TH SarabunPSK" pitchFamily="34" charset="-34"/>
              </a:rPr>
              <a:t>    และรายได้แก่สตรี</a:t>
            </a:r>
          </a:p>
        </p:txBody>
      </p:sp>
      <p:sp>
        <p:nvSpPr>
          <p:cNvPr id="35" name="สี่เหลี่ยมผืนผ้า 4"/>
          <p:cNvSpPr>
            <a:spLocks noChangeArrowheads="1"/>
          </p:cNvSpPr>
          <p:nvPr/>
        </p:nvSpPr>
        <p:spPr bwMode="auto">
          <a:xfrm>
            <a:off x="1238251" y="1313227"/>
            <a:ext cx="204152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lvl="1" defTabSz="889000">
              <a:lnSpc>
                <a:spcPct val="90000"/>
              </a:lnSpc>
              <a:spcAft>
                <a:spcPct val="15000"/>
              </a:spcAft>
            </a:pPr>
            <a:r>
              <a:rPr lang="th-TH" altLang="th-TH" sz="2000" b="1">
                <a:latin typeface="TH SarabunPSK" pitchFamily="34" charset="-34"/>
                <a:cs typeface="TH SarabunPSK" pitchFamily="34" charset="-34"/>
              </a:rPr>
              <a:t>สตรีมีรายได้เลี้ยงดูตนเองและครอบครัวได้  </a:t>
            </a:r>
            <a:br>
              <a:rPr lang="th-TH" altLang="th-TH" sz="2000" b="1">
                <a:latin typeface="TH SarabunPSK" pitchFamily="34" charset="-34"/>
                <a:cs typeface="TH SarabunPSK" pitchFamily="34" charset="-34"/>
              </a:rPr>
            </a:br>
            <a:r>
              <a:rPr lang="th-TH" altLang="th-TH" sz="2000" b="1">
                <a:latin typeface="TH SarabunPSK" pitchFamily="34" charset="-34"/>
                <a:cs typeface="TH SarabunPSK" pitchFamily="34" charset="-34"/>
              </a:rPr>
              <a:t>ไม่มีภาระหนี้สิน</a:t>
            </a:r>
          </a:p>
        </p:txBody>
      </p:sp>
    </p:spTree>
    <p:extLst>
      <p:ext uri="{BB962C8B-B14F-4D97-AF65-F5344CB8AC3E}">
        <p14:creationId xmlns:p14="http://schemas.microsoft.com/office/powerpoint/2010/main" val="403204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ชื่อเรื่อง 1"/>
          <p:cNvSpPr>
            <a:spLocks noGrp="1"/>
          </p:cNvSpPr>
          <p:nvPr>
            <p:ph type="title"/>
          </p:nvPr>
        </p:nvSpPr>
        <p:spPr>
          <a:xfrm>
            <a:off x="387635" y="282198"/>
            <a:ext cx="8351987" cy="793031"/>
          </a:xfrm>
          <a:solidFill>
            <a:srgbClr val="00B050"/>
          </a:solidFill>
          <a:ln>
            <a:solidFill>
              <a:srgbClr val="FF66FF"/>
            </a:solidFill>
          </a:ln>
        </p:spPr>
        <p:txBody>
          <a:bodyPr>
            <a:normAutofit/>
          </a:bodyPr>
          <a:lstStyle/>
          <a:p>
            <a:pPr algn="ctr"/>
            <a:r>
              <a:rPr lang="th-TH" sz="2439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การ</a:t>
            </a:r>
            <a:r>
              <a:rPr lang="th-TH" sz="2439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ใช้เงินทุนหมุนเวียน กองทุนพัฒนาบทบาทสตรี</a:t>
            </a:r>
            <a:br>
              <a:rPr lang="th-TH" sz="2439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2439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ประจำปีงบประมาณ พ.ศ. 2562</a:t>
            </a:r>
          </a:p>
        </p:txBody>
      </p:sp>
      <p:grpSp>
        <p:nvGrpSpPr>
          <p:cNvPr id="2" name="กลุ่ม 1"/>
          <p:cNvGrpSpPr/>
          <p:nvPr/>
        </p:nvGrpSpPr>
        <p:grpSpPr>
          <a:xfrm>
            <a:off x="387635" y="1246899"/>
            <a:ext cx="8351987" cy="5258832"/>
            <a:chOff x="505444" y="1351932"/>
            <a:chExt cx="8880363" cy="5821869"/>
          </a:xfrm>
        </p:grpSpPr>
        <p:sp>
          <p:nvSpPr>
            <p:cNvPr id="10" name="วงรี 9"/>
            <p:cNvSpPr/>
            <p:nvPr/>
          </p:nvSpPr>
          <p:spPr>
            <a:xfrm>
              <a:off x="3948389" y="3780547"/>
              <a:ext cx="2052000" cy="1742607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37245">
                <a:defRPr/>
              </a:pPr>
              <a:r>
                <a:rPr lang="en-US" sz="2439" b="1" dirty="0">
                  <a:solidFill>
                    <a:srgbClr val="FFFF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Theme</a:t>
              </a:r>
              <a:r>
                <a:rPr lang="th-TH" sz="1603" b="1" dirty="0">
                  <a:solidFill>
                    <a:prstClr val="white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เงินทุนหมุนเวียน </a:t>
              </a:r>
            </a:p>
            <a:p>
              <a:pPr algn="ctr" defTabSz="637245">
                <a:defRPr/>
              </a:pPr>
              <a:r>
                <a:rPr lang="th-TH" sz="1742" b="1" dirty="0">
                  <a:solidFill>
                    <a:prstClr val="white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ปี 2562</a:t>
              </a:r>
            </a:p>
          </p:txBody>
        </p:sp>
        <p:sp>
          <p:nvSpPr>
            <p:cNvPr id="14" name="ลูกศรขึ้น 13"/>
            <p:cNvSpPr/>
            <p:nvPr/>
          </p:nvSpPr>
          <p:spPr>
            <a:xfrm>
              <a:off x="4740190" y="3443727"/>
              <a:ext cx="445869" cy="301992"/>
            </a:xfrm>
            <a:prstGeom prst="upArrow">
              <a:avLst/>
            </a:prstGeom>
            <a:solidFill>
              <a:srgbClr val="FF0066"/>
            </a:solidFill>
            <a:ln>
              <a:solidFill>
                <a:srgbClr val="FF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37245">
                <a:defRPr/>
              </a:pPr>
              <a:endParaRPr lang="th-TH" sz="1695">
                <a:solidFill>
                  <a:prstClr val="white"/>
                </a:solidFill>
                <a:latin typeface="Calibri" panose="020F0502020204030204"/>
                <a:cs typeface="Cordia New" panose="020B0304020202020204" pitchFamily="34" charset="-34"/>
              </a:endParaRPr>
            </a:p>
          </p:txBody>
        </p:sp>
        <p:sp>
          <p:nvSpPr>
            <p:cNvPr id="15" name="ลูกศรลง 14"/>
            <p:cNvSpPr/>
            <p:nvPr/>
          </p:nvSpPr>
          <p:spPr>
            <a:xfrm rot="18286302">
              <a:off x="5809939" y="5061368"/>
              <a:ext cx="473007" cy="307800"/>
            </a:xfrm>
            <a:prstGeom prst="downArrow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37245">
                <a:defRPr/>
              </a:pPr>
              <a:endParaRPr lang="th-TH" sz="1695">
                <a:solidFill>
                  <a:prstClr val="white"/>
                </a:solidFill>
                <a:latin typeface="Calibri" panose="020F0502020204030204"/>
                <a:cs typeface="Cordia New" panose="020B0304020202020204" pitchFamily="34" charset="-34"/>
              </a:endParaRPr>
            </a:p>
          </p:txBody>
        </p:sp>
        <p:sp>
          <p:nvSpPr>
            <p:cNvPr id="16" name="ลูกศรซ้าย 15"/>
            <p:cNvSpPr/>
            <p:nvPr/>
          </p:nvSpPr>
          <p:spPr>
            <a:xfrm rot="19736132">
              <a:off x="3685603" y="4996291"/>
              <a:ext cx="383943" cy="424963"/>
            </a:xfrm>
            <a:prstGeom prst="leftArrow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37245">
                <a:defRPr/>
              </a:pPr>
              <a:endParaRPr lang="th-TH" sz="1695">
                <a:solidFill>
                  <a:prstClr val="white"/>
                </a:solidFill>
                <a:latin typeface="Calibri" panose="020F0502020204030204"/>
                <a:cs typeface="Cordia New" panose="020B0304020202020204" pitchFamily="34" charset="-34"/>
              </a:endParaRPr>
            </a:p>
          </p:txBody>
        </p:sp>
        <p:sp>
          <p:nvSpPr>
            <p:cNvPr id="17" name="ลูกศรขวา 16"/>
            <p:cNvSpPr/>
            <p:nvPr/>
          </p:nvSpPr>
          <p:spPr>
            <a:xfrm rot="19789622">
              <a:off x="5913331" y="3924155"/>
              <a:ext cx="379209" cy="399207"/>
            </a:xfrm>
            <a:prstGeom prst="rightArrow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37245">
                <a:defRPr/>
              </a:pPr>
              <a:endParaRPr lang="th-TH" sz="1695">
                <a:solidFill>
                  <a:prstClr val="white"/>
                </a:solidFill>
                <a:latin typeface="Calibri" panose="020F0502020204030204"/>
                <a:cs typeface="Cordia New" panose="020B0304020202020204" pitchFamily="34" charset="-34"/>
              </a:endParaRPr>
            </a:p>
          </p:txBody>
        </p:sp>
        <p:sp>
          <p:nvSpPr>
            <p:cNvPr id="30" name="ลูกศรขึ้น 29"/>
            <p:cNvSpPr/>
            <p:nvPr/>
          </p:nvSpPr>
          <p:spPr>
            <a:xfrm rot="18389026">
              <a:off x="3682552" y="3898689"/>
              <a:ext cx="445869" cy="363030"/>
            </a:xfrm>
            <a:prstGeom prst="upArrow">
              <a:avLst/>
            </a:prstGeom>
            <a:solidFill>
              <a:schemeClr val="bg2">
                <a:lumMod val="2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37245">
                <a:defRPr/>
              </a:pPr>
              <a:endParaRPr lang="th-TH" sz="1695">
                <a:solidFill>
                  <a:prstClr val="white"/>
                </a:solidFill>
                <a:latin typeface="Calibri" panose="020F0502020204030204"/>
                <a:cs typeface="Cordia New" panose="020B0304020202020204" pitchFamily="34" charset="-34"/>
              </a:endParaRPr>
            </a:p>
          </p:txBody>
        </p:sp>
        <p:grpSp>
          <p:nvGrpSpPr>
            <p:cNvPr id="13" name="กลุ่ม 12"/>
            <p:cNvGrpSpPr/>
            <p:nvPr/>
          </p:nvGrpSpPr>
          <p:grpSpPr>
            <a:xfrm>
              <a:off x="3649290" y="1351932"/>
              <a:ext cx="2805925" cy="2094160"/>
              <a:chOff x="3649290" y="1365787"/>
              <a:chExt cx="2805925" cy="2094160"/>
            </a:xfrm>
          </p:grpSpPr>
          <p:sp>
            <p:nvSpPr>
              <p:cNvPr id="18" name="กล่องข้อความ 17"/>
              <p:cNvSpPr txBox="1"/>
              <p:nvPr/>
            </p:nvSpPr>
            <p:spPr>
              <a:xfrm>
                <a:off x="3698231" y="1889802"/>
                <a:ext cx="2756984" cy="1570145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rgbClr val="FF66FF"/>
                </a:solidFill>
                <a:prstDash val="lgDash"/>
              </a:ln>
            </p:spPr>
            <p:txBody>
              <a:bodyPr wrap="square" rtlCol="0">
                <a:spAutoFit/>
              </a:bodyPr>
              <a:lstStyle/>
              <a:p>
                <a:pPr marL="172994" indent="-172994" defTabSz="637245">
                  <a:buFontTx/>
                  <a:buChar char="-"/>
                  <a:defRPr/>
                </a:pPr>
                <a:r>
                  <a:rPr lang="th-TH" sz="1600" dirty="0">
                    <a:solidFill>
                      <a:prstClr val="black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วัตถุดิบการผลิตสินค้า/ผลิตภัณฑ์</a:t>
                </a:r>
              </a:p>
              <a:p>
                <a:pPr marL="172994" indent="-172994" defTabSz="637245">
                  <a:buFontTx/>
                  <a:buChar char="-"/>
                  <a:defRPr/>
                </a:pPr>
                <a:r>
                  <a:rPr lang="th-TH" sz="1600" dirty="0">
                    <a:solidFill>
                      <a:prstClr val="black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บรรจุภัณฑ์</a:t>
                </a:r>
              </a:p>
              <a:p>
                <a:pPr marL="172994" indent="-172994" defTabSz="637245">
                  <a:buFontTx/>
                  <a:buChar char="-"/>
                  <a:defRPr/>
                </a:pPr>
                <a:r>
                  <a:rPr lang="th-TH" sz="1600" dirty="0">
                    <a:solidFill>
                      <a:prstClr val="black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อุปกรณ์เครื่องมือการผลิต</a:t>
                </a:r>
              </a:p>
              <a:p>
                <a:pPr marL="172994" indent="-172994" defTabSz="637245">
                  <a:buFontTx/>
                  <a:buChar char="-"/>
                  <a:defRPr/>
                </a:pPr>
                <a:r>
                  <a:rPr lang="th-TH" sz="1600" dirty="0">
                    <a:solidFill>
                      <a:prstClr val="black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การตลาด </a:t>
                </a:r>
              </a:p>
              <a:p>
                <a:pPr marL="172994" indent="-172994" defTabSz="637245">
                  <a:buFontTx/>
                  <a:buChar char="-"/>
                  <a:defRPr/>
                </a:pPr>
                <a:r>
                  <a:rPr lang="th-TH" sz="1600" dirty="0">
                    <a:solidFill>
                      <a:prstClr val="black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เชื่อมโยงตลาดประชารัฐ</a:t>
                </a:r>
              </a:p>
            </p:txBody>
          </p:sp>
          <p:sp>
            <p:nvSpPr>
              <p:cNvPr id="23" name="ดาว 8 แฉก 22"/>
              <p:cNvSpPr/>
              <p:nvPr/>
            </p:nvSpPr>
            <p:spPr>
              <a:xfrm>
                <a:off x="3649290" y="1365787"/>
                <a:ext cx="498029" cy="484252"/>
              </a:xfrm>
              <a:prstGeom prst="star8">
                <a:avLst/>
              </a:prstGeom>
              <a:solidFill>
                <a:srgbClr val="FF66FF"/>
              </a:solidFill>
              <a:ln>
                <a:solidFill>
                  <a:srgbClr val="FF66FF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37245">
                  <a:defRPr/>
                </a:pPr>
                <a:r>
                  <a:rPr lang="th-TH" sz="2180" b="1" dirty="0">
                    <a:solidFill>
                      <a:prstClr val="white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1</a:t>
                </a:r>
              </a:p>
            </p:txBody>
          </p:sp>
          <p:sp>
            <p:nvSpPr>
              <p:cNvPr id="31" name="สี่เหลี่ยมผืนผ้า 30"/>
              <p:cNvSpPr/>
              <p:nvPr/>
            </p:nvSpPr>
            <p:spPr>
              <a:xfrm>
                <a:off x="4225115" y="1370150"/>
                <a:ext cx="1976255" cy="426293"/>
              </a:xfrm>
              <a:prstGeom prst="rect">
                <a:avLst/>
              </a:prstGeom>
              <a:solidFill>
                <a:srgbClr val="FF99CC"/>
              </a:solidFill>
              <a:ln>
                <a:solidFill>
                  <a:srgbClr val="FF0066"/>
                </a:solidFill>
              </a:ln>
            </p:spPr>
            <p:txBody>
              <a:bodyPr wrap="none">
                <a:spAutoFit/>
              </a:bodyPr>
              <a:lstStyle/>
              <a:p>
                <a:pPr algn="ctr" defTabSz="637245">
                  <a:defRPr/>
                </a:pPr>
                <a:r>
                  <a:rPr lang="th-TH" sz="1394" b="1" dirty="0">
                    <a:solidFill>
                      <a:prstClr val="black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สนับสนุนสัมมาชีพชุมชน</a:t>
                </a:r>
              </a:p>
            </p:txBody>
          </p:sp>
        </p:grpSp>
        <p:grpSp>
          <p:nvGrpSpPr>
            <p:cNvPr id="12" name="กลุ่ม 11"/>
            <p:cNvGrpSpPr/>
            <p:nvPr/>
          </p:nvGrpSpPr>
          <p:grpSpPr>
            <a:xfrm>
              <a:off x="6610422" y="2434491"/>
              <a:ext cx="2775385" cy="2367853"/>
              <a:chOff x="6610422" y="2434491"/>
              <a:chExt cx="2775385" cy="2367853"/>
            </a:xfrm>
          </p:grpSpPr>
          <p:sp>
            <p:nvSpPr>
              <p:cNvPr id="19" name="กล่องข้อความ 18"/>
              <p:cNvSpPr txBox="1"/>
              <p:nvPr/>
            </p:nvSpPr>
            <p:spPr>
              <a:xfrm>
                <a:off x="6673620" y="2999972"/>
                <a:ext cx="2712187" cy="1802372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accent2">
                    <a:lumMod val="75000"/>
                  </a:schemeClr>
                </a:solidFill>
                <a:prstDash val="lgDash"/>
              </a:ln>
            </p:spPr>
            <p:txBody>
              <a:bodyPr wrap="square" rtlCol="0">
                <a:spAutoFit/>
              </a:bodyPr>
              <a:lstStyle/>
              <a:p>
                <a:pPr marL="172994" indent="-172994" defTabSz="637245">
                  <a:buFontTx/>
                  <a:buChar char="-"/>
                  <a:defRPr/>
                </a:pPr>
                <a:r>
                  <a:rPr lang="th-TH" sz="1600" dirty="0">
                    <a:solidFill>
                      <a:prstClr val="black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พัฒนาเพิ่มมูลค่าผลิตภัณฑ์</a:t>
                </a:r>
              </a:p>
              <a:p>
                <a:pPr marL="172994" indent="-172994" defTabSz="637245">
                  <a:buFontTx/>
                  <a:buChar char="-"/>
                  <a:defRPr/>
                </a:pPr>
                <a:r>
                  <a:rPr lang="th-TH" sz="1600" dirty="0">
                    <a:solidFill>
                      <a:prstClr val="black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เพิ่มกำลังการผลิตสินค้า</a:t>
                </a:r>
              </a:p>
              <a:p>
                <a:pPr marL="172994" indent="-172994" defTabSz="637245">
                  <a:buFontTx/>
                  <a:buChar char="-"/>
                  <a:defRPr/>
                </a:pPr>
                <a:r>
                  <a:rPr lang="th-TH" sz="1600" dirty="0">
                    <a:solidFill>
                      <a:prstClr val="black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ปรับปรุงเครื่องมืออุปกรณ์ในการผลิต</a:t>
                </a:r>
              </a:p>
              <a:p>
                <a:pPr marL="172994" indent="-172994" defTabSz="637245">
                  <a:buFontTx/>
                  <a:buChar char="-"/>
                  <a:defRPr/>
                </a:pPr>
                <a:r>
                  <a:rPr lang="th-TH" sz="1600" dirty="0">
                    <a:solidFill>
                      <a:prstClr val="black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ปรับปรุงสถานที่การผลิต</a:t>
                </a:r>
              </a:p>
              <a:p>
                <a:pPr marL="172994" indent="-172994" defTabSz="637245">
                  <a:buFontTx/>
                  <a:buChar char="-"/>
                  <a:defRPr/>
                </a:pPr>
                <a:r>
                  <a:rPr lang="th-TH" sz="1600" dirty="0">
                    <a:solidFill>
                      <a:prstClr val="black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ผู้ประกอบการ/กลุ่ม </a:t>
                </a:r>
                <a:r>
                  <a:rPr lang="en-US" sz="1600" dirty="0">
                    <a:solidFill>
                      <a:prstClr val="black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OTOP Quadrant D</a:t>
                </a:r>
              </a:p>
            </p:txBody>
          </p:sp>
          <p:sp>
            <p:nvSpPr>
              <p:cNvPr id="27" name="ดาว 8 แฉก 26"/>
              <p:cNvSpPr/>
              <p:nvPr/>
            </p:nvSpPr>
            <p:spPr>
              <a:xfrm>
                <a:off x="6610422" y="2434491"/>
                <a:ext cx="498029" cy="484252"/>
              </a:xfrm>
              <a:prstGeom prst="star8">
                <a:avLst/>
              </a:prstGeom>
              <a:solidFill>
                <a:schemeClr val="accent2">
                  <a:lumMod val="75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37245">
                  <a:defRPr/>
                </a:pPr>
                <a:r>
                  <a:rPr lang="th-TH" sz="2180" b="1" dirty="0">
                    <a:solidFill>
                      <a:prstClr val="white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2</a:t>
                </a:r>
              </a:p>
            </p:txBody>
          </p:sp>
          <p:sp>
            <p:nvSpPr>
              <p:cNvPr id="32" name="สี่เหลี่ยมผืนผ้า 31"/>
              <p:cNvSpPr/>
              <p:nvPr/>
            </p:nvSpPr>
            <p:spPr>
              <a:xfrm>
                <a:off x="7138669" y="2439610"/>
                <a:ext cx="789399" cy="45595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txBody>
              <a:bodyPr wrap="none">
                <a:spAutoFit/>
              </a:bodyPr>
              <a:lstStyle/>
              <a:p>
                <a:pPr algn="ctr" defTabSz="637245">
                  <a:defRPr/>
                </a:pPr>
                <a:r>
                  <a:rPr lang="en-US" sz="1533" b="1" dirty="0">
                    <a:solidFill>
                      <a:prstClr val="black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OTOP</a:t>
                </a:r>
                <a:endParaRPr lang="th-TH" sz="1533" b="1" dirty="0">
                  <a:solidFill>
                    <a:prstClr val="black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</p:txBody>
          </p:sp>
        </p:grpSp>
        <p:grpSp>
          <p:nvGrpSpPr>
            <p:cNvPr id="8" name="กลุ่ม 7"/>
            <p:cNvGrpSpPr/>
            <p:nvPr/>
          </p:nvGrpSpPr>
          <p:grpSpPr>
            <a:xfrm>
              <a:off x="6185684" y="5300657"/>
              <a:ext cx="2856867" cy="1771248"/>
              <a:chOff x="5954560" y="5300657"/>
              <a:chExt cx="2856867" cy="1771248"/>
            </a:xfrm>
          </p:grpSpPr>
          <p:sp>
            <p:nvSpPr>
              <p:cNvPr id="22" name="กล่องข้อความ 21"/>
              <p:cNvSpPr txBox="1"/>
              <p:nvPr/>
            </p:nvSpPr>
            <p:spPr>
              <a:xfrm>
                <a:off x="5954560" y="5908284"/>
                <a:ext cx="2856867" cy="1163621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accent6">
                    <a:lumMod val="75000"/>
                  </a:schemeClr>
                </a:solidFill>
                <a:prstDash val="dash"/>
              </a:ln>
            </p:spPr>
            <p:txBody>
              <a:bodyPr wrap="square" rtlCol="0">
                <a:spAutoFit/>
              </a:bodyPr>
              <a:lstStyle/>
              <a:p>
                <a:pPr marL="172994" indent="-172994" defTabSz="637245">
                  <a:buFontTx/>
                  <a:buChar char="-"/>
                  <a:defRPr/>
                </a:pPr>
                <a:r>
                  <a:rPr lang="th-TH" sz="1600" dirty="0">
                    <a:solidFill>
                      <a:prstClr val="black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เกษตรกรรม ปศุสัตว์ ประมง</a:t>
                </a:r>
              </a:p>
              <a:p>
                <a:pPr marL="172994" indent="-172994" defTabSz="637245">
                  <a:buFontTx/>
                  <a:buChar char="-"/>
                  <a:defRPr/>
                </a:pPr>
                <a:r>
                  <a:rPr lang="th-TH" sz="1600" dirty="0">
                    <a:solidFill>
                      <a:prstClr val="black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แปรรูปผลิตภัณฑ์</a:t>
                </a:r>
              </a:p>
              <a:p>
                <a:pPr marL="172994" indent="-172994" defTabSz="637245">
                  <a:buFontTx/>
                  <a:buChar char="-"/>
                  <a:defRPr/>
                </a:pPr>
                <a:r>
                  <a:rPr lang="th-TH" sz="1600" dirty="0">
                    <a:solidFill>
                      <a:prstClr val="black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ท่องเที่ยวโดยชุมชน</a:t>
                </a:r>
              </a:p>
              <a:p>
                <a:pPr marL="172994" indent="-172994" defTabSz="637245">
                  <a:buFontTx/>
                  <a:buChar char="-"/>
                  <a:defRPr/>
                </a:pPr>
                <a:endParaRPr lang="th-TH" sz="1211" dirty="0">
                  <a:solidFill>
                    <a:prstClr val="black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</p:txBody>
          </p:sp>
          <p:sp>
            <p:nvSpPr>
              <p:cNvPr id="28" name="ดาว 8 แฉก 27"/>
              <p:cNvSpPr/>
              <p:nvPr/>
            </p:nvSpPr>
            <p:spPr>
              <a:xfrm>
                <a:off x="5954560" y="5300657"/>
                <a:ext cx="498029" cy="484252"/>
              </a:xfrm>
              <a:prstGeom prst="star8">
                <a:avLst/>
              </a:prstGeom>
              <a:solidFill>
                <a:schemeClr val="accent6">
                  <a:lumMod val="75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37245">
                  <a:defRPr/>
                </a:pPr>
                <a:r>
                  <a:rPr lang="th-TH" sz="2180" b="1" dirty="0">
                    <a:solidFill>
                      <a:prstClr val="white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3</a:t>
                </a:r>
              </a:p>
            </p:txBody>
          </p:sp>
          <p:sp>
            <p:nvSpPr>
              <p:cNvPr id="33" name="สี่เหลี่ยมผืนผ้า 32"/>
              <p:cNvSpPr/>
              <p:nvPr/>
            </p:nvSpPr>
            <p:spPr>
              <a:xfrm>
                <a:off x="6481089" y="5357080"/>
                <a:ext cx="1921055" cy="426293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solidFill>
                  <a:srgbClr val="008000"/>
                </a:solidFill>
              </a:ln>
            </p:spPr>
            <p:txBody>
              <a:bodyPr wrap="none">
                <a:spAutoFit/>
              </a:bodyPr>
              <a:lstStyle/>
              <a:p>
                <a:pPr algn="ctr" defTabSz="637245">
                  <a:defRPr/>
                </a:pPr>
                <a:r>
                  <a:rPr lang="th-TH" sz="1394" b="1" dirty="0">
                    <a:solidFill>
                      <a:prstClr val="black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ประชารัฐรักสามัคคี(</a:t>
                </a:r>
                <a:r>
                  <a:rPr lang="en-US" sz="1394" b="1" dirty="0">
                    <a:solidFill>
                      <a:prstClr val="black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SE</a:t>
                </a:r>
                <a:r>
                  <a:rPr lang="th-TH" sz="1394" b="1" dirty="0">
                    <a:solidFill>
                      <a:prstClr val="black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)</a:t>
                </a:r>
              </a:p>
            </p:txBody>
          </p:sp>
        </p:grpSp>
        <p:grpSp>
          <p:nvGrpSpPr>
            <p:cNvPr id="9" name="กลุ่ม 8"/>
            <p:cNvGrpSpPr/>
            <p:nvPr/>
          </p:nvGrpSpPr>
          <p:grpSpPr>
            <a:xfrm>
              <a:off x="972113" y="5370652"/>
              <a:ext cx="2970594" cy="1803149"/>
              <a:chOff x="999823" y="5315232"/>
              <a:chExt cx="2970594" cy="1803149"/>
            </a:xfrm>
          </p:grpSpPr>
          <p:sp>
            <p:nvSpPr>
              <p:cNvPr id="21" name="กล่องข้อความ 20"/>
              <p:cNvSpPr txBox="1"/>
              <p:nvPr/>
            </p:nvSpPr>
            <p:spPr>
              <a:xfrm>
                <a:off x="1041678" y="5881459"/>
                <a:ext cx="2856869" cy="1236922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rgbClr val="0066FF"/>
                </a:solidFill>
                <a:prstDash val="dash"/>
              </a:ln>
            </p:spPr>
            <p:txBody>
              <a:bodyPr wrap="square" rtlCol="0">
                <a:spAutoFit/>
              </a:bodyPr>
              <a:lstStyle/>
              <a:p>
                <a:pPr marL="172994" indent="-172994" defTabSz="637245">
                  <a:buFontTx/>
                  <a:buChar char="-"/>
                  <a:defRPr/>
                </a:pPr>
                <a:r>
                  <a:rPr lang="th-TH" sz="1600" dirty="0">
                    <a:solidFill>
                      <a:prstClr val="black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โฮมสเตย์</a:t>
                </a:r>
              </a:p>
              <a:p>
                <a:pPr marL="172994" indent="-172994" defTabSz="637245">
                  <a:buFontTx/>
                  <a:buChar char="-"/>
                  <a:defRPr/>
                </a:pPr>
                <a:r>
                  <a:rPr lang="th-TH" sz="1600" dirty="0">
                    <a:solidFill>
                      <a:prstClr val="black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กิจกรรมท่องเที่ยว</a:t>
                </a:r>
              </a:p>
              <a:p>
                <a:pPr marL="172994" indent="-172994" defTabSz="637245">
                  <a:buFontTx/>
                  <a:buChar char="-"/>
                  <a:defRPr/>
                </a:pPr>
                <a:r>
                  <a:rPr lang="th-TH" sz="1600" dirty="0">
                    <a:solidFill>
                      <a:prstClr val="black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พัฒนาการผลิตสินค้า/ของที่ระลึก</a:t>
                </a:r>
              </a:p>
              <a:p>
                <a:pPr marL="172994" indent="-172994" defTabSz="637245">
                  <a:buFontTx/>
                  <a:buChar char="-"/>
                  <a:defRPr/>
                </a:pPr>
                <a:r>
                  <a:rPr lang="th-TH" sz="1600" dirty="0">
                    <a:solidFill>
                      <a:prstClr val="black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การบริการนักท่องเที่ยว/อาหาร/เครื่องดื่ม</a:t>
                </a:r>
              </a:p>
            </p:txBody>
          </p:sp>
          <p:sp>
            <p:nvSpPr>
              <p:cNvPr id="29" name="ดาว 8 แฉก 28"/>
              <p:cNvSpPr/>
              <p:nvPr/>
            </p:nvSpPr>
            <p:spPr>
              <a:xfrm>
                <a:off x="999823" y="5315232"/>
                <a:ext cx="498029" cy="484252"/>
              </a:xfrm>
              <a:prstGeom prst="star8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rgbClr val="0066FF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37245">
                  <a:defRPr/>
                </a:pPr>
                <a:r>
                  <a:rPr lang="th-TH" sz="2180" b="1" dirty="0">
                    <a:solidFill>
                      <a:prstClr val="white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4</a:t>
                </a:r>
              </a:p>
            </p:txBody>
          </p:sp>
          <p:sp>
            <p:nvSpPr>
              <p:cNvPr id="34" name="สี่เหลี่ยมผืนผ้า 33"/>
              <p:cNvSpPr/>
              <p:nvPr/>
            </p:nvSpPr>
            <p:spPr>
              <a:xfrm>
                <a:off x="1522638" y="5361343"/>
                <a:ext cx="2447779" cy="426293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rgbClr val="0066FF"/>
                </a:solidFill>
              </a:ln>
            </p:spPr>
            <p:txBody>
              <a:bodyPr wrap="none">
                <a:spAutoFit/>
              </a:bodyPr>
              <a:lstStyle/>
              <a:p>
                <a:pPr algn="ctr" defTabSz="637245">
                  <a:defRPr/>
                </a:pPr>
                <a:r>
                  <a:rPr lang="th-TH" sz="1394" b="1" dirty="0">
                    <a:solidFill>
                      <a:prstClr val="black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ชุมชนท่องเที่ยว </a:t>
                </a:r>
                <a:r>
                  <a:rPr lang="en-US" sz="1394" b="1" dirty="0">
                    <a:solidFill>
                      <a:prstClr val="black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OTOP </a:t>
                </a:r>
                <a:r>
                  <a:rPr lang="th-TH" sz="1394" b="1" dirty="0">
                    <a:solidFill>
                      <a:prstClr val="black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นวัตวิถี</a:t>
                </a:r>
              </a:p>
            </p:txBody>
          </p:sp>
        </p:grpSp>
        <p:grpSp>
          <p:nvGrpSpPr>
            <p:cNvPr id="11" name="กลุ่ม 10"/>
            <p:cNvGrpSpPr/>
            <p:nvPr/>
          </p:nvGrpSpPr>
          <p:grpSpPr>
            <a:xfrm>
              <a:off x="505444" y="2405336"/>
              <a:ext cx="2605862" cy="2421451"/>
              <a:chOff x="463879" y="2363771"/>
              <a:chExt cx="2605862" cy="2421451"/>
            </a:xfrm>
          </p:grpSpPr>
          <p:sp>
            <p:nvSpPr>
              <p:cNvPr id="25" name="กล่องข้อความ 24"/>
              <p:cNvSpPr txBox="1"/>
              <p:nvPr/>
            </p:nvSpPr>
            <p:spPr>
              <a:xfrm>
                <a:off x="463879" y="2982850"/>
                <a:ext cx="2605862" cy="1802372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accent4">
                    <a:lumMod val="50000"/>
                  </a:schemeClr>
                </a:solidFill>
                <a:prstDash val="dash"/>
              </a:ln>
            </p:spPr>
            <p:txBody>
              <a:bodyPr wrap="square" rtlCol="0">
                <a:spAutoFit/>
              </a:bodyPr>
              <a:lstStyle/>
              <a:p>
                <a:pPr marL="172994" indent="-172994" defTabSz="637245">
                  <a:buFontTx/>
                  <a:buChar char="-"/>
                  <a:defRPr/>
                </a:pPr>
                <a:r>
                  <a:rPr lang="th-TH" sz="1600" dirty="0">
                    <a:solidFill>
                      <a:prstClr val="black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ครัวเรือนยากจน</a:t>
                </a:r>
              </a:p>
              <a:p>
                <a:pPr marL="172994" indent="-172994" defTabSz="637245">
                  <a:buFontTx/>
                  <a:buChar char="-"/>
                  <a:defRPr/>
                </a:pPr>
                <a:r>
                  <a:rPr lang="th-TH" sz="1600" dirty="0">
                    <a:solidFill>
                      <a:prstClr val="black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ครัวเรือนหมู่บ้านเศรษฐกิจพอเพียง</a:t>
                </a:r>
              </a:p>
              <a:p>
                <a:pPr marL="172994" indent="-172994" defTabSz="637245">
                  <a:buFontTx/>
                  <a:buChar char="-"/>
                  <a:defRPr/>
                </a:pPr>
                <a:r>
                  <a:rPr lang="th-TH" sz="1600" dirty="0">
                    <a:solidFill>
                      <a:prstClr val="black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วิสาหกิจชุมชน/ธุรกิจชุมชน</a:t>
                </a:r>
              </a:p>
              <a:p>
                <a:pPr marL="172994" indent="-172994" defTabSz="637245">
                  <a:buFontTx/>
                  <a:buChar char="-"/>
                  <a:defRPr/>
                </a:pPr>
                <a:r>
                  <a:rPr lang="th-TH" sz="1600" dirty="0">
                    <a:solidFill>
                      <a:prstClr val="black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ผู้สูงอายุ</a:t>
                </a:r>
              </a:p>
              <a:p>
                <a:pPr marL="172994" indent="-172994" defTabSz="637245">
                  <a:buFontTx/>
                  <a:buChar char="-"/>
                  <a:defRPr/>
                </a:pPr>
                <a:r>
                  <a:rPr lang="en-US" sz="1600" dirty="0">
                    <a:solidFill>
                      <a:prstClr val="black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Start up</a:t>
                </a:r>
                <a:endParaRPr lang="th-TH" sz="1600" dirty="0">
                  <a:solidFill>
                    <a:prstClr val="black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  <a:p>
                <a:pPr marL="172994" indent="-172994" defTabSz="637245">
                  <a:buFontTx/>
                  <a:buChar char="-"/>
                  <a:defRPr/>
                </a:pPr>
                <a:r>
                  <a:rPr lang="en-US" sz="1600" dirty="0">
                    <a:solidFill>
                      <a:prstClr val="black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SME</a:t>
                </a:r>
                <a:endParaRPr lang="th-TH" sz="1600" dirty="0">
                  <a:solidFill>
                    <a:prstClr val="black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</p:txBody>
          </p:sp>
          <p:sp>
            <p:nvSpPr>
              <p:cNvPr id="26" name="ดาว 8 แฉก 25"/>
              <p:cNvSpPr/>
              <p:nvPr/>
            </p:nvSpPr>
            <p:spPr>
              <a:xfrm>
                <a:off x="542485" y="2363771"/>
                <a:ext cx="498029" cy="484252"/>
              </a:xfrm>
              <a:prstGeom prst="star8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accent4">
                    <a:lumMod val="50000"/>
                  </a:schemeClr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37245">
                  <a:defRPr/>
                </a:pPr>
                <a:r>
                  <a:rPr lang="th-TH" sz="2180" b="1" dirty="0">
                    <a:solidFill>
                      <a:prstClr val="white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5</a:t>
                </a:r>
              </a:p>
            </p:txBody>
          </p:sp>
          <p:sp>
            <p:nvSpPr>
              <p:cNvPr id="35" name="สี่เหลี่ยมผืนผ้า 34"/>
              <p:cNvSpPr/>
              <p:nvPr/>
            </p:nvSpPr>
            <p:spPr>
              <a:xfrm>
                <a:off x="1166374" y="2444540"/>
                <a:ext cx="662424" cy="455954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solidFill>
                  <a:schemeClr val="accent4">
                    <a:lumMod val="50000"/>
                  </a:schemeClr>
                </a:solidFill>
              </a:ln>
            </p:spPr>
            <p:txBody>
              <a:bodyPr wrap="square">
                <a:spAutoFit/>
              </a:bodyPr>
              <a:lstStyle/>
              <a:p>
                <a:pPr algn="ctr" defTabSz="637245">
                  <a:defRPr/>
                </a:pPr>
                <a:r>
                  <a:rPr lang="th-TH" sz="1533" b="1" dirty="0">
                    <a:solidFill>
                      <a:prstClr val="black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อื่นๆ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09158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ชื่อเรื่อง 1"/>
          <p:cNvSpPr>
            <a:spLocks noGrp="1"/>
          </p:cNvSpPr>
          <p:nvPr>
            <p:ph type="title"/>
          </p:nvPr>
        </p:nvSpPr>
        <p:spPr>
          <a:xfrm>
            <a:off x="719528" y="363152"/>
            <a:ext cx="7803743" cy="835561"/>
          </a:xfrm>
          <a:solidFill>
            <a:srgbClr val="00B050"/>
          </a:solidFill>
          <a:ln>
            <a:solidFill>
              <a:srgbClr val="FF66FF"/>
            </a:solidFill>
          </a:ln>
        </p:spPr>
        <p:txBody>
          <a:bodyPr>
            <a:normAutofit/>
          </a:bodyPr>
          <a:lstStyle/>
          <a:p>
            <a:pPr algn="ctr"/>
            <a:r>
              <a:rPr lang="th-TH" sz="2439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การ</a:t>
            </a:r>
            <a:r>
              <a:rPr lang="th-TH" sz="2439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ใช้เงินอุดหนุน กองทุนพัฒนาบทบาทสตรี</a:t>
            </a:r>
            <a:br>
              <a:rPr lang="th-TH" sz="2439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2439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ประจำปีงบประมาณ พ.ศ. 2562</a:t>
            </a:r>
          </a:p>
        </p:txBody>
      </p:sp>
      <p:grpSp>
        <p:nvGrpSpPr>
          <p:cNvPr id="6" name="กลุ่ม 5"/>
          <p:cNvGrpSpPr/>
          <p:nvPr/>
        </p:nvGrpSpPr>
        <p:grpSpPr>
          <a:xfrm>
            <a:off x="242196" y="1398880"/>
            <a:ext cx="8493140" cy="5025804"/>
            <a:chOff x="687387" y="1398927"/>
            <a:chExt cx="8528670" cy="5766704"/>
          </a:xfrm>
        </p:grpSpPr>
        <p:sp>
          <p:nvSpPr>
            <p:cNvPr id="9" name="วงรี 8"/>
            <p:cNvSpPr/>
            <p:nvPr/>
          </p:nvSpPr>
          <p:spPr>
            <a:xfrm>
              <a:off x="6311588" y="3498696"/>
              <a:ext cx="1992110" cy="1692000"/>
            </a:xfrm>
            <a:prstGeom prst="ellipse">
              <a:avLst/>
            </a:prstGeom>
            <a:solidFill>
              <a:srgbClr val="FFCCFF"/>
            </a:solidFill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37245">
                <a:defRPr/>
              </a:pPr>
              <a:r>
                <a:rPr lang="th-TH" sz="1533" b="1" dirty="0">
                  <a:solidFill>
                    <a:prstClr val="black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สตรีกับการแก้ไขปัญหาความยากจน</a:t>
              </a:r>
            </a:p>
          </p:txBody>
        </p:sp>
        <p:sp>
          <p:nvSpPr>
            <p:cNvPr id="10" name="วงรี 9"/>
            <p:cNvSpPr/>
            <p:nvPr/>
          </p:nvSpPr>
          <p:spPr>
            <a:xfrm>
              <a:off x="3825429" y="3413623"/>
              <a:ext cx="1992110" cy="1800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37245">
                <a:defRPr/>
              </a:pPr>
              <a:r>
                <a:rPr lang="en-US" sz="2300" b="1" dirty="0">
                  <a:solidFill>
                    <a:srgbClr val="FFFF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Theme</a:t>
              </a:r>
              <a:endParaRPr lang="th-TH" sz="2300" b="1" dirty="0">
                <a:solidFill>
                  <a:prstClr val="white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pPr algn="ctr" defTabSz="637245">
                <a:defRPr/>
              </a:pPr>
              <a:r>
                <a:rPr lang="th-TH" sz="1812" b="1" dirty="0">
                  <a:solidFill>
                    <a:prstClr val="white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เงินอุดหนุน </a:t>
              </a:r>
            </a:p>
            <a:p>
              <a:pPr algn="ctr" defTabSz="637245">
                <a:defRPr/>
              </a:pPr>
              <a:r>
                <a:rPr lang="th-TH" sz="1812" b="1" dirty="0">
                  <a:solidFill>
                    <a:prstClr val="white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ปี 2562</a:t>
              </a:r>
            </a:p>
          </p:txBody>
        </p:sp>
        <p:sp>
          <p:nvSpPr>
            <p:cNvPr id="11" name="วงรี 10"/>
            <p:cNvSpPr/>
            <p:nvPr/>
          </p:nvSpPr>
          <p:spPr>
            <a:xfrm>
              <a:off x="3863570" y="1398927"/>
              <a:ext cx="1917133" cy="16200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37245">
                <a:defRPr/>
              </a:pPr>
              <a:r>
                <a:rPr lang="th-TH" sz="1742" b="1" dirty="0">
                  <a:solidFill>
                    <a:prstClr val="black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สตรีไทย</a:t>
              </a:r>
            </a:p>
            <a:p>
              <a:pPr algn="ctr" defTabSz="637245">
                <a:defRPr/>
              </a:pPr>
              <a:r>
                <a:rPr lang="th-TH" sz="1742" b="1" dirty="0">
                  <a:solidFill>
                    <a:prstClr val="black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ใส่ใจสุขภาพ</a:t>
              </a:r>
            </a:p>
          </p:txBody>
        </p:sp>
        <p:sp>
          <p:nvSpPr>
            <p:cNvPr id="12" name="วงรี 11"/>
            <p:cNvSpPr/>
            <p:nvPr/>
          </p:nvSpPr>
          <p:spPr>
            <a:xfrm>
              <a:off x="3835860" y="5570041"/>
              <a:ext cx="2242012" cy="1595590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37245">
                <a:defRPr/>
              </a:pPr>
              <a:r>
                <a:rPr lang="th-TH" sz="1533" b="1" dirty="0">
                  <a:solidFill>
                    <a:prstClr val="black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สตรีกับการแก้ไขปัญหาความเลื่อมล้ำในสังคม</a:t>
              </a:r>
            </a:p>
          </p:txBody>
        </p:sp>
        <p:sp>
          <p:nvSpPr>
            <p:cNvPr id="13" name="วงรี 12"/>
            <p:cNvSpPr/>
            <p:nvPr/>
          </p:nvSpPr>
          <p:spPr>
            <a:xfrm>
              <a:off x="873743" y="3580057"/>
              <a:ext cx="2366464" cy="1820431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37245">
                <a:defRPr/>
              </a:pPr>
              <a:r>
                <a:rPr lang="th-TH" sz="1533" b="1" dirty="0">
                  <a:solidFill>
                    <a:prstClr val="black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สตรียุคใหม่ทันสมัย </a:t>
              </a:r>
              <a:r>
                <a:rPr lang="th-TH" sz="1533" b="1" dirty="0" smtClean="0">
                  <a:solidFill>
                    <a:prstClr val="black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บุคลิกดี </a:t>
              </a:r>
              <a:r>
                <a:rPr lang="th-TH" sz="1533" b="1" dirty="0">
                  <a:solidFill>
                    <a:prstClr val="black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มีความสามารถ</a:t>
              </a:r>
            </a:p>
          </p:txBody>
        </p:sp>
        <p:sp>
          <p:nvSpPr>
            <p:cNvPr id="14" name="ลูกศรขึ้น 13"/>
            <p:cNvSpPr/>
            <p:nvPr/>
          </p:nvSpPr>
          <p:spPr>
            <a:xfrm rot="5400000">
              <a:off x="5830200" y="4163267"/>
              <a:ext cx="445869" cy="301992"/>
            </a:xfrm>
            <a:prstGeom prst="upArrow">
              <a:avLst/>
            </a:prstGeom>
            <a:solidFill>
              <a:srgbClr val="FF0066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37245">
                <a:defRPr/>
              </a:pPr>
              <a:endParaRPr lang="th-TH" sz="1695">
                <a:solidFill>
                  <a:prstClr val="white"/>
                </a:solidFill>
                <a:latin typeface="Calibri" panose="020F0502020204030204"/>
                <a:cs typeface="Cordia New" panose="020B0304020202020204" pitchFamily="34" charset="-34"/>
              </a:endParaRPr>
            </a:p>
          </p:txBody>
        </p:sp>
        <p:sp>
          <p:nvSpPr>
            <p:cNvPr id="15" name="ลูกศรลง 14"/>
            <p:cNvSpPr/>
            <p:nvPr/>
          </p:nvSpPr>
          <p:spPr>
            <a:xfrm rot="10800000">
              <a:off x="4584252" y="3047664"/>
              <a:ext cx="473007" cy="307800"/>
            </a:xfrm>
            <a:prstGeom prst="downArrow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37245">
                <a:defRPr/>
              </a:pPr>
              <a:endParaRPr lang="th-TH" sz="1695">
                <a:solidFill>
                  <a:prstClr val="white"/>
                </a:solidFill>
                <a:latin typeface="Calibri" panose="020F0502020204030204"/>
                <a:cs typeface="Cordia New" panose="020B0304020202020204" pitchFamily="34" charset="-34"/>
              </a:endParaRPr>
            </a:p>
          </p:txBody>
        </p:sp>
        <p:sp>
          <p:nvSpPr>
            <p:cNvPr id="16" name="ลูกศรซ้าย 15"/>
            <p:cNvSpPr/>
            <p:nvPr/>
          </p:nvSpPr>
          <p:spPr>
            <a:xfrm>
              <a:off x="3340846" y="4107642"/>
              <a:ext cx="383943" cy="424963"/>
            </a:xfrm>
            <a:prstGeom prst="leftArrow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37245">
                <a:defRPr/>
              </a:pPr>
              <a:endParaRPr lang="th-TH" sz="1695">
                <a:solidFill>
                  <a:prstClr val="white"/>
                </a:solidFill>
                <a:latin typeface="Calibri" panose="020F0502020204030204"/>
                <a:cs typeface="Cordia New" panose="020B0304020202020204" pitchFamily="34" charset="-34"/>
              </a:endParaRPr>
            </a:p>
          </p:txBody>
        </p:sp>
        <p:sp>
          <p:nvSpPr>
            <p:cNvPr id="17" name="ลูกศรขวา 16"/>
            <p:cNvSpPr/>
            <p:nvPr/>
          </p:nvSpPr>
          <p:spPr>
            <a:xfrm rot="5400000">
              <a:off x="4707528" y="5157671"/>
              <a:ext cx="258365" cy="449497"/>
            </a:xfrm>
            <a:prstGeom prst="rightArrow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37245">
                <a:defRPr/>
              </a:pPr>
              <a:endParaRPr lang="th-TH" sz="1695">
                <a:solidFill>
                  <a:prstClr val="white"/>
                </a:solidFill>
                <a:latin typeface="Calibri" panose="020F0502020204030204"/>
                <a:cs typeface="Cordia New" panose="020B0304020202020204" pitchFamily="34" charset="-34"/>
              </a:endParaRPr>
            </a:p>
          </p:txBody>
        </p:sp>
        <p:sp>
          <p:nvSpPr>
            <p:cNvPr id="18" name="กล่องข้อความ 17"/>
            <p:cNvSpPr txBox="1"/>
            <p:nvPr/>
          </p:nvSpPr>
          <p:spPr>
            <a:xfrm>
              <a:off x="6333718" y="5820331"/>
              <a:ext cx="2669387" cy="1236021"/>
            </a:xfrm>
            <a:prstGeom prst="rect">
              <a:avLst/>
            </a:prstGeom>
            <a:noFill/>
            <a:ln w="28575">
              <a:solidFill>
                <a:srgbClr val="0070C0"/>
              </a:solidFill>
              <a:prstDash val="lgDash"/>
            </a:ln>
          </p:spPr>
          <p:txBody>
            <a:bodyPr wrap="square" rtlCol="0">
              <a:spAutoFit/>
            </a:bodyPr>
            <a:lstStyle/>
            <a:p>
              <a:pPr marL="172994" indent="-172994" defTabSz="637245">
                <a:spcBef>
                  <a:spcPts val="418"/>
                </a:spcBef>
                <a:buFontTx/>
                <a:buChar char="-"/>
                <a:defRPr/>
              </a:pPr>
              <a:r>
                <a:rPr lang="th-TH" sz="1600" dirty="0">
                  <a:solidFill>
                    <a:prstClr val="black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สร้างงาน สร้างอาชีพ</a:t>
              </a:r>
            </a:p>
            <a:p>
              <a:pPr marL="172994" indent="-172994" defTabSz="637245">
                <a:buFontTx/>
                <a:buChar char="-"/>
                <a:defRPr/>
              </a:pPr>
              <a:r>
                <a:rPr lang="th-TH" sz="1600" dirty="0">
                  <a:solidFill>
                    <a:prstClr val="black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น้อมนำหลักเศรษฐกิจพอเพียงไปใช้ในครัวเรือน</a:t>
              </a:r>
            </a:p>
            <a:p>
              <a:pPr marL="172994" indent="-172994" defTabSz="637245">
                <a:buFontTx/>
                <a:buChar char="-"/>
                <a:defRPr/>
              </a:pPr>
              <a:r>
                <a:rPr lang="th-TH" sz="1600" dirty="0">
                  <a:solidFill>
                    <a:prstClr val="black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ส่งเสริมการออมในรูปแบบต่าง ๆ</a:t>
              </a:r>
            </a:p>
          </p:txBody>
        </p:sp>
        <p:sp>
          <p:nvSpPr>
            <p:cNvPr id="19" name="กล่องข้อความ 18"/>
            <p:cNvSpPr txBox="1"/>
            <p:nvPr/>
          </p:nvSpPr>
          <p:spPr>
            <a:xfrm>
              <a:off x="687387" y="5855447"/>
              <a:ext cx="2463642" cy="953502"/>
            </a:xfrm>
            <a:prstGeom prst="rect">
              <a:avLst/>
            </a:prstGeom>
            <a:noFill/>
            <a:ln w="28575">
              <a:solidFill>
                <a:srgbClr val="0070C0"/>
              </a:solidFill>
              <a:prstDash val="lgDash"/>
            </a:ln>
          </p:spPr>
          <p:txBody>
            <a:bodyPr wrap="square" rtlCol="0">
              <a:spAutoFit/>
            </a:bodyPr>
            <a:lstStyle/>
            <a:p>
              <a:pPr marL="172994" indent="-172994" defTabSz="637245">
                <a:buFontTx/>
                <a:buChar char="-"/>
                <a:defRPr/>
              </a:pPr>
              <a:r>
                <a:rPr lang="th-TH" sz="1600" dirty="0">
                  <a:solidFill>
                    <a:prstClr val="black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สร้างการมีบทบาทของสตรีในสังคม</a:t>
              </a:r>
            </a:p>
            <a:p>
              <a:pPr marL="172994" indent="-172994" defTabSz="637245">
                <a:buFontTx/>
                <a:buChar char="-"/>
                <a:defRPr/>
              </a:pPr>
              <a:r>
                <a:rPr lang="th-TH" sz="1600" dirty="0">
                  <a:solidFill>
                    <a:prstClr val="black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พัฒนาสตรีให้มีภาวะผู้นำ</a:t>
              </a:r>
            </a:p>
            <a:p>
              <a:pPr marL="172994" indent="-172994" defTabSz="637245">
                <a:buFontTx/>
                <a:buChar char="-"/>
                <a:defRPr/>
              </a:pPr>
              <a:r>
                <a:rPr lang="th-TH" sz="1600" dirty="0">
                  <a:solidFill>
                    <a:prstClr val="black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ส่งเสริมการมีส่วนร่วม</a:t>
              </a:r>
            </a:p>
          </p:txBody>
        </p:sp>
        <p:sp>
          <p:nvSpPr>
            <p:cNvPr id="21" name="กล่องข้อความ 20"/>
            <p:cNvSpPr txBox="1"/>
            <p:nvPr/>
          </p:nvSpPr>
          <p:spPr>
            <a:xfrm>
              <a:off x="873743" y="1521058"/>
              <a:ext cx="2569940" cy="1447910"/>
            </a:xfrm>
            <a:prstGeom prst="rect">
              <a:avLst/>
            </a:prstGeom>
            <a:noFill/>
            <a:ln w="28575">
              <a:solidFill>
                <a:srgbClr val="0070C0"/>
              </a:solidFill>
              <a:prstDash val="dash"/>
            </a:ln>
          </p:spPr>
          <p:txBody>
            <a:bodyPr wrap="square" rtlCol="0">
              <a:spAutoFit/>
            </a:bodyPr>
            <a:lstStyle/>
            <a:p>
              <a:pPr marL="172994" indent="-172994" defTabSz="637245">
                <a:lnSpc>
                  <a:spcPct val="95000"/>
                </a:lnSpc>
                <a:buFontTx/>
                <a:buChar char="-"/>
                <a:defRPr/>
              </a:pPr>
              <a:r>
                <a:rPr lang="th-TH" sz="1600" dirty="0">
                  <a:solidFill>
                    <a:prstClr val="black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สร้างการเข้าถึง รู้เท่าทัน เทคโนโลยี</a:t>
              </a:r>
            </a:p>
            <a:p>
              <a:pPr defTabSz="637245">
                <a:lnSpc>
                  <a:spcPct val="95000"/>
                </a:lnSpc>
                <a:defRPr/>
              </a:pPr>
              <a:r>
                <a:rPr lang="th-TH" sz="1600" dirty="0">
                  <a:solidFill>
                    <a:prstClr val="black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    กระแสโลก</a:t>
              </a:r>
            </a:p>
            <a:p>
              <a:pPr marL="172994" indent="-172994" defTabSz="637245">
                <a:lnSpc>
                  <a:spcPct val="95000"/>
                </a:lnSpc>
                <a:buFontTx/>
                <a:buChar char="-"/>
                <a:defRPr/>
              </a:pPr>
              <a:r>
                <a:rPr lang="th-TH" sz="1600" dirty="0">
                  <a:solidFill>
                    <a:prstClr val="black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พัฒนาบุคลิกภาพสตรี</a:t>
              </a:r>
            </a:p>
            <a:p>
              <a:pPr marL="172994" indent="-172994" defTabSz="637245">
                <a:lnSpc>
                  <a:spcPct val="95000"/>
                </a:lnSpc>
                <a:buFontTx/>
                <a:buChar char="-"/>
                <a:defRPr/>
              </a:pPr>
              <a:r>
                <a:rPr lang="th-TH" sz="1600" dirty="0">
                  <a:solidFill>
                    <a:prstClr val="black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เพิ่มทักษะความรู้ความสามารถสตรี</a:t>
              </a:r>
            </a:p>
            <a:p>
              <a:pPr defTabSz="637245">
                <a:lnSpc>
                  <a:spcPct val="95000"/>
                </a:lnSpc>
                <a:defRPr/>
              </a:pPr>
              <a:r>
                <a:rPr lang="th-TH" sz="1600" dirty="0">
                  <a:solidFill>
                    <a:prstClr val="black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    ทักษะการสื่อสาร</a:t>
              </a:r>
            </a:p>
          </p:txBody>
        </p:sp>
        <p:sp>
          <p:nvSpPr>
            <p:cNvPr id="22" name="กล่องข้อความ 21"/>
            <p:cNvSpPr txBox="1"/>
            <p:nvPr/>
          </p:nvSpPr>
          <p:spPr>
            <a:xfrm>
              <a:off x="6333718" y="1546642"/>
              <a:ext cx="2882339" cy="1518539"/>
            </a:xfrm>
            <a:prstGeom prst="rect">
              <a:avLst/>
            </a:prstGeom>
            <a:noFill/>
            <a:ln w="28575">
              <a:solidFill>
                <a:srgbClr val="0070C0"/>
              </a:solidFill>
              <a:prstDash val="dash"/>
            </a:ln>
          </p:spPr>
          <p:txBody>
            <a:bodyPr wrap="square" rtlCol="0">
              <a:spAutoFit/>
            </a:bodyPr>
            <a:lstStyle/>
            <a:p>
              <a:pPr marL="172994" indent="-172994" defTabSz="637245">
                <a:buFontTx/>
                <a:buChar char="-"/>
                <a:defRPr/>
              </a:pPr>
              <a:r>
                <a:rPr lang="th-TH" sz="1600" dirty="0">
                  <a:solidFill>
                    <a:prstClr val="black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สร้างความตระหนักต่อการดูแลสุขภาพ</a:t>
              </a:r>
            </a:p>
            <a:p>
              <a:pPr defTabSz="637245">
                <a:defRPr/>
              </a:pPr>
              <a:r>
                <a:rPr lang="th-TH" sz="1600" dirty="0">
                  <a:solidFill>
                    <a:prstClr val="black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    ของตนเองและคนในครอบครัว</a:t>
              </a:r>
            </a:p>
            <a:p>
              <a:pPr marL="172994" indent="-172994" defTabSz="637245">
                <a:buFontTx/>
                <a:buChar char="-"/>
                <a:defRPr/>
              </a:pPr>
              <a:r>
                <a:rPr lang="th-TH" sz="1600" dirty="0">
                  <a:solidFill>
                    <a:prstClr val="black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ส่งเสริมการออกกำลังกาย</a:t>
              </a:r>
            </a:p>
            <a:p>
              <a:pPr marL="172994" indent="-172994" defTabSz="637245">
                <a:buFontTx/>
                <a:buChar char="-"/>
                <a:defRPr/>
              </a:pPr>
              <a:r>
                <a:rPr lang="th-TH" sz="1600" dirty="0">
                  <a:solidFill>
                    <a:prstClr val="black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ส่งเสริมการมีสุขภาพจิตที่ดี</a:t>
              </a:r>
            </a:p>
            <a:p>
              <a:pPr marL="172994" indent="-172994" defTabSz="637245">
                <a:buFontTx/>
                <a:buChar char="-"/>
                <a:defRPr/>
              </a:pPr>
              <a:r>
                <a:rPr lang="th-TH" sz="1600" dirty="0">
                  <a:solidFill>
                    <a:prstClr val="black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การอนุรักษ์</a:t>
              </a:r>
              <a:r>
                <a:rPr lang="th-TH" sz="1600" dirty="0" smtClean="0">
                  <a:solidFill>
                    <a:prstClr val="black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ทรัพยากรธรรมชาติ และสิ่งแวดล้อม</a:t>
              </a:r>
              <a:endParaRPr lang="th-TH" sz="121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23" name="ดาว 8 แฉก 22"/>
            <p:cNvSpPr/>
            <p:nvPr/>
          </p:nvSpPr>
          <p:spPr>
            <a:xfrm>
              <a:off x="5769573" y="2089910"/>
              <a:ext cx="498029" cy="484252"/>
            </a:xfrm>
            <a:prstGeom prst="star8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rgbClr val="0070C0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37245">
                <a:defRPr/>
              </a:pPr>
              <a:r>
                <a:rPr lang="th-TH" sz="2180" b="1" dirty="0">
                  <a:solidFill>
                    <a:prstClr val="white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1</a:t>
              </a:r>
            </a:p>
          </p:txBody>
        </p:sp>
        <p:sp>
          <p:nvSpPr>
            <p:cNvPr id="27" name="ดาว 8 แฉก 26"/>
            <p:cNvSpPr/>
            <p:nvPr/>
          </p:nvSpPr>
          <p:spPr>
            <a:xfrm>
              <a:off x="7200613" y="5253235"/>
              <a:ext cx="498029" cy="484252"/>
            </a:xfrm>
            <a:prstGeom prst="star8">
              <a:avLst/>
            </a:prstGeom>
            <a:solidFill>
              <a:srgbClr val="FF33CC"/>
            </a:solidFill>
            <a:ln>
              <a:solidFill>
                <a:srgbClr val="0070C0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37245">
                <a:defRPr/>
              </a:pPr>
              <a:r>
                <a:rPr lang="th-TH" sz="2180" b="1" dirty="0">
                  <a:solidFill>
                    <a:prstClr val="white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2</a:t>
              </a:r>
            </a:p>
          </p:txBody>
        </p:sp>
        <p:sp>
          <p:nvSpPr>
            <p:cNvPr id="28" name="ดาว 8 แฉก 27"/>
            <p:cNvSpPr/>
            <p:nvPr/>
          </p:nvSpPr>
          <p:spPr>
            <a:xfrm>
              <a:off x="3283804" y="6057178"/>
              <a:ext cx="498029" cy="484252"/>
            </a:xfrm>
            <a:prstGeom prst="star8">
              <a:avLst/>
            </a:prstGeom>
            <a:solidFill>
              <a:srgbClr val="993300"/>
            </a:solidFill>
            <a:ln>
              <a:solidFill>
                <a:srgbClr val="0070C0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37245">
                <a:defRPr/>
              </a:pPr>
              <a:r>
                <a:rPr lang="th-TH" sz="2180" b="1" dirty="0">
                  <a:solidFill>
                    <a:prstClr val="white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3</a:t>
              </a:r>
            </a:p>
          </p:txBody>
        </p:sp>
        <p:sp>
          <p:nvSpPr>
            <p:cNvPr id="29" name="ดาว 8 แฉก 28"/>
            <p:cNvSpPr/>
            <p:nvPr/>
          </p:nvSpPr>
          <p:spPr>
            <a:xfrm>
              <a:off x="1909699" y="3065182"/>
              <a:ext cx="498029" cy="484252"/>
            </a:xfrm>
            <a:prstGeom prst="star8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rgbClr val="0070C0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37245">
                <a:defRPr/>
              </a:pPr>
              <a:r>
                <a:rPr lang="th-TH" sz="2180" b="1" dirty="0">
                  <a:solidFill>
                    <a:prstClr val="white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24940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39465" y="281502"/>
            <a:ext cx="8427131" cy="772598"/>
          </a:xfrm>
          <a:solidFill>
            <a:schemeClr val="accent4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txBody>
          <a:bodyPr rtlCol="0">
            <a:noAutofit/>
          </a:bodyPr>
          <a:lstStyle/>
          <a:p>
            <a:pPr algn="ctr" rtl="0"/>
            <a:r>
              <a:rPr lang="th-TH" b="1" dirty="0">
                <a:latin typeface="TH Chakra Petch" panose="02000506000000020004" pitchFamily="2" charset="-34"/>
                <a:cs typeface="TH Chakra Petch" panose="02000506000000020004" pitchFamily="2" charset="-34"/>
              </a:rPr>
              <a:t> </a:t>
            </a:r>
            <a:r>
              <a:rPr lang="th-TH" b="1" dirty="0" smtClean="0">
                <a:latin typeface="TH Chakra Petch" panose="02000506000000020004" pitchFamily="2" charset="-34"/>
                <a:cs typeface="TH Chakra Petch" panose="02000506000000020004" pitchFamily="2" charset="-34"/>
              </a:rPr>
              <a:t>เป้าหมายการเบิกจ่ายงบประมาณ ปี 2562</a:t>
            </a:r>
            <a:endParaRPr lang="th-TH" b="1" dirty="0">
              <a:latin typeface="TH Chakra Petch" panose="02000506000000020004" pitchFamily="2" charset="-34"/>
              <a:cs typeface="TH Chakra Petch" panose="02000506000000020004" pitchFamily="2" charset="-34"/>
            </a:endParaRPr>
          </a:p>
        </p:txBody>
      </p:sp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072870"/>
              </p:ext>
            </p:extLst>
          </p:nvPr>
        </p:nvGraphicFramePr>
        <p:xfrm>
          <a:off x="439465" y="1208881"/>
          <a:ext cx="8427130" cy="521223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348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71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53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53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5530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5530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823119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เป้าหมายการเบิกจ่าย</a:t>
                      </a:r>
                      <a:r>
                        <a:rPr lang="th-TH" sz="2400" baseline="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ปี 2562</a:t>
                      </a:r>
                      <a:endParaRPr lang="en-US" sz="2400" baseline="0" dirty="0" smtClean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dirty="0" err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ไตรมาส</a:t>
                      </a:r>
                      <a:r>
                        <a:rPr lang="th-TH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en-US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dirty="0" err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ไตรมาส</a:t>
                      </a:r>
                      <a:r>
                        <a:rPr lang="th-TH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en-US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ไตรมาส </a:t>
                      </a:r>
                      <a:r>
                        <a:rPr lang="en-US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</a:t>
                      </a:r>
                      <a:endParaRPr lang="en-US" sz="240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dirty="0" err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ไตรมาส</a:t>
                      </a:r>
                      <a:r>
                        <a:rPr lang="th-TH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en-US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7175"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ภาพรวม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รัฐบาล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32.00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54.00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77.00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100.00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7175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กรมฯ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35.78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66.98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85.73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100.00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7175"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400" dirty="0" smtClea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แผนการใช้จ่าย </a:t>
                      </a:r>
                      <a:r>
                        <a:rPr lang="th-TH" sz="2400" dirty="0" err="1" smtClea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สกส</a:t>
                      </a:r>
                      <a:r>
                        <a:rPr lang="th-TH" sz="2400" dirty="0" smtClea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.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th-TH" sz="2400" dirty="0" smtClea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32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th-TH" sz="2400" dirty="0" smtClea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70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th-TH" sz="2400" dirty="0" smtClea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98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th-TH" sz="2400" dirty="0" smtClea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100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7175"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400" dirty="0" smtClea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ตัวชี้วัด </a:t>
                      </a:r>
                      <a:r>
                        <a:rPr lang="th-TH" sz="2400" dirty="0" err="1" smtClea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พจ</a:t>
                      </a:r>
                      <a:r>
                        <a:rPr lang="th-TH" sz="2400" dirty="0" smtClea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.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n/a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th-TH" sz="2400" dirty="0" smtClea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60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indent="0" algn="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n/a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th-TH" sz="2400" dirty="0" smtClea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98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7175"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รายจ่าย</a:t>
                      </a:r>
                      <a:r>
                        <a:rPr lang="th-TH" sz="240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ลงทุน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รัฐบาล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20.00</a:t>
                      </a:r>
                      <a:endParaRPr lang="en-US" sz="240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45.00</a:t>
                      </a:r>
                      <a:endParaRPr lang="en-US" sz="240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65.00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100.00</a:t>
                      </a:r>
                      <a:endParaRPr lang="en-US" sz="240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7175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กรมฯ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58.05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80.17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93.75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100.00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7175"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400" dirty="0" smtClea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แผนการใช้จ่าย </a:t>
                      </a:r>
                      <a:r>
                        <a:rPr lang="th-TH" sz="2400" dirty="0" err="1" smtClea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สกส</a:t>
                      </a:r>
                      <a:r>
                        <a:rPr lang="th-TH" sz="2400" dirty="0" smtClea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.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100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-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-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-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7175"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400" dirty="0" smtClea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ตัวชี้วัด </a:t>
                      </a:r>
                      <a:r>
                        <a:rPr lang="th-TH" sz="2400" dirty="0" err="1" smtClea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พจ</a:t>
                      </a:r>
                      <a:r>
                        <a:rPr lang="th-TH" sz="2400" dirty="0" smtClea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.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-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-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-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-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7175"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รายจ่าย</a:t>
                      </a:r>
                      <a:r>
                        <a:rPr lang="th-TH" sz="240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ประจำ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รัฐบาล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36.00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57.00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80.00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100.00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7175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กรมฯ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34.69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66.33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85.33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100.00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57175"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400" dirty="0" smtClea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แผนการใช้จ่าย </a:t>
                      </a:r>
                      <a:r>
                        <a:rPr lang="th-TH" sz="2400" dirty="0" err="1" smtClea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สกส</a:t>
                      </a:r>
                      <a:r>
                        <a:rPr lang="th-TH" sz="2400" dirty="0" smtClea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.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-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-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-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-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57175"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400" dirty="0" smtClea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ตัวชี้วัด </a:t>
                      </a:r>
                      <a:r>
                        <a:rPr lang="th-TH" sz="2400" dirty="0" err="1" smtClea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พจ</a:t>
                      </a:r>
                      <a:r>
                        <a:rPr lang="th-TH" sz="2400" dirty="0" smtClea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.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-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-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-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-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26947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entagon 5"/>
          <p:cNvSpPr/>
          <p:nvPr/>
        </p:nvSpPr>
        <p:spPr>
          <a:xfrm>
            <a:off x="363310" y="252639"/>
            <a:ext cx="8639032" cy="520784"/>
          </a:xfrm>
          <a:prstGeom prst="homePlat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77"/>
            <a:r>
              <a:rPr lang="th-TH" sz="15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       </a:t>
            </a:r>
          </a:p>
          <a:p>
            <a:pPr algn="ctr" defTabSz="685777"/>
            <a:r>
              <a:rPr lang="th-TH" sz="15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500" b="1" dirty="0">
                <a:solidFill>
                  <a:prstClr val="white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บันทึกข้อตกลงตัวชี้วัดและค่าเป้าหมายการประเมินผลการปฏิบัติราชการ</a:t>
            </a:r>
            <a:endParaRPr lang="en-US" sz="1500" dirty="0">
              <a:solidFill>
                <a:prstClr val="white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 defTabSz="685777"/>
            <a:r>
              <a:rPr lang="th-TH" sz="1500" b="1" dirty="0">
                <a:solidFill>
                  <a:prstClr val="white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     ระหว่าง อธิบดีกรมการพัฒนาชุมชน กับ ผู้อำนวยการ/พัฒนาการจังหวัด..........................</a:t>
            </a:r>
            <a:endParaRPr lang="en-US" sz="1500" dirty="0">
              <a:solidFill>
                <a:prstClr val="white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 defTabSz="685777">
              <a:lnSpc>
                <a:spcPct val="80000"/>
              </a:lnSpc>
            </a:pPr>
            <a:endParaRPr lang="th-TH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pSp>
        <p:nvGrpSpPr>
          <p:cNvPr id="18" name="Group 2"/>
          <p:cNvGrpSpPr/>
          <p:nvPr/>
        </p:nvGrpSpPr>
        <p:grpSpPr>
          <a:xfrm>
            <a:off x="299175" y="43834"/>
            <a:ext cx="938149" cy="938393"/>
            <a:chOff x="2953255" y="4744273"/>
            <a:chExt cx="966131" cy="966131"/>
          </a:xfrm>
        </p:grpSpPr>
        <p:sp>
          <p:nvSpPr>
            <p:cNvPr id="19" name="Oval 86"/>
            <p:cNvSpPr/>
            <p:nvPr/>
          </p:nvSpPr>
          <p:spPr bwMode="auto">
            <a:xfrm>
              <a:off x="3014367" y="4805383"/>
              <a:ext cx="852640" cy="852639"/>
            </a:xfrm>
            <a:prstGeom prst="ellipse">
              <a:avLst/>
            </a:prstGeom>
            <a:solidFill>
              <a:schemeClr val="bg1"/>
            </a:solidFill>
            <a:ln w="3175" cmpd="sng">
              <a:noFill/>
              <a:prstDash val="soli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77">
                <a:defRPr/>
              </a:pPr>
              <a:endParaRPr lang="en-US" sz="1014" dirty="0">
                <a:solidFill>
                  <a:prstClr val="white"/>
                </a:solidFill>
                <a:latin typeface="TH SarabunPSK" panose="020B0500040200020003" pitchFamily="34" charset="-34"/>
                <a:cs typeface="TH SarabunPSK" pitchFamily="34" charset="-34"/>
              </a:endParaRPr>
            </a:p>
          </p:txBody>
        </p:sp>
        <p:sp>
          <p:nvSpPr>
            <p:cNvPr id="20" name="Oval 87"/>
            <p:cNvSpPr/>
            <p:nvPr/>
          </p:nvSpPr>
          <p:spPr bwMode="auto">
            <a:xfrm>
              <a:off x="2953255" y="4744273"/>
              <a:ext cx="966131" cy="966131"/>
            </a:xfrm>
            <a:prstGeom prst="ellipse">
              <a:avLst/>
            </a:prstGeom>
            <a:noFill/>
            <a:ln w="3175" cmpd="sng">
              <a:solidFill>
                <a:schemeClr val="bg1">
                  <a:lumMod val="65000"/>
                </a:schemeClr>
              </a:solidFill>
              <a:prstDash val="sys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77">
                <a:defRPr/>
              </a:pPr>
              <a:endParaRPr lang="en-US" sz="1014" dirty="0">
                <a:solidFill>
                  <a:prstClr val="white"/>
                </a:solidFill>
                <a:latin typeface="TH SarabunPSK" panose="020B0500040200020003" pitchFamily="34" charset="-34"/>
                <a:cs typeface="TH SarabunPSK" pitchFamily="34" charset="-34"/>
              </a:endParaRPr>
            </a:p>
          </p:txBody>
        </p:sp>
      </p:grpSp>
      <p:pic>
        <p:nvPicPr>
          <p:cNvPr id="21" name="Picture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059"/>
          <a:stretch/>
        </p:blipFill>
        <p:spPr>
          <a:xfrm>
            <a:off x="542737" y="235432"/>
            <a:ext cx="480012" cy="537991"/>
          </a:xfrm>
          <a:prstGeom prst="rect">
            <a:avLst/>
          </a:prstGeom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575120" y="2823159"/>
            <a:ext cx="138564" cy="392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defTabSz="685777"/>
            <a:endParaRPr lang="th-TH" sz="2100">
              <a:solidFill>
                <a:prstClr val="black"/>
              </a:solidFill>
              <a:latin typeface="Calibri" panose="020F0502020204030204"/>
              <a:cs typeface="Cordia New" panose="020B0304020202020204" pitchFamily="34" charset="-34"/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1824039" y="1933821"/>
            <a:ext cx="138564" cy="392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defTabSz="685777"/>
            <a:endParaRPr lang="th-TH" sz="2100">
              <a:solidFill>
                <a:prstClr val="black"/>
              </a:solidFill>
              <a:latin typeface="Calibri" panose="020F0502020204030204"/>
              <a:cs typeface="Cordia New" panose="020B0304020202020204" pitchFamily="34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2178591" y="920740"/>
            <a:ext cx="5510653" cy="410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777">
              <a:lnSpc>
                <a:spcPct val="115000"/>
              </a:lnSpc>
              <a:spcBef>
                <a:spcPts val="450"/>
              </a:spcBef>
            </a:pPr>
            <a:r>
              <a:rPr lang="th-TH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H SarabunIT๙" panose="020B0500040200020003" pitchFamily="34" charset="-34"/>
              </a:rPr>
              <a:t>เกณฑ์การให้คะแนน : แบ่งเกณฑ์การให้คะแนนเป็น 5 ระดับคะแนน ดังนี้</a:t>
            </a:r>
            <a:endParaRPr lang="en-US" sz="12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  <p:graphicFrame>
        <p:nvGraphicFramePr>
          <p:cNvPr id="6" name="ตาราง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8903530"/>
              </p:ext>
            </p:extLst>
          </p:nvPr>
        </p:nvGraphicFramePr>
        <p:xfrm>
          <a:off x="358517" y="1992397"/>
          <a:ext cx="8643825" cy="46116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80629">
                  <a:extLst>
                    <a:ext uri="{9D8B030D-6E8A-4147-A177-3AD203B41FA5}">
                      <a16:colId xmlns:a16="http://schemas.microsoft.com/office/drawing/2014/main" val="4205441789"/>
                    </a:ext>
                  </a:extLst>
                </a:gridCol>
                <a:gridCol w="7363196">
                  <a:extLst>
                    <a:ext uri="{9D8B030D-6E8A-4147-A177-3AD203B41FA5}">
                      <a16:colId xmlns:a16="http://schemas.microsoft.com/office/drawing/2014/main" val="3136576735"/>
                    </a:ext>
                  </a:extLst>
                </a:gridCol>
              </a:tblGrid>
              <a:tr h="3988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ระดับคะแนน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เกณฑ์การให้คะแนน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3067242"/>
                  </a:ext>
                </a:extLst>
              </a:tr>
              <a:tr h="8197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spc="-1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จัดทำแผนการดำเนินงานและแผนการใช้จ่ายงบประมาณของสำนักงานเลขานุการ คณะอนุกรรมการบริหารกองทุนพัฒนาบทบาทสตรี ประจำปีงบประมาณ พ.ศ. 2562</a:t>
                      </a:r>
                      <a:r>
                        <a:rPr lang="th-TH" sz="1800" spc="-5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8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และนำเสนอแผนให้ อกส.จ. เห็นชอบ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4180030"/>
                  </a:ext>
                </a:extLst>
              </a:tr>
              <a:tr h="8197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กำกับติดตามและรายงานผลการเบิกจ่ายงบประมาณประจำปีงบประมาณ พ.ศ. 2562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ให้ประธาน อกส.จ. หรือ อกส.จ. ทราบ อย่างน้อยไตรมาสละ 1 ครั้ง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9650149"/>
                  </a:ext>
                </a:extLst>
              </a:tr>
              <a:tr h="7480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เบิกจ่ายงบประมาณประจำปีงบประมาณ พ.ศ. 2562 สิ้นไตรมาส 2 ร้อยละ 50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9187857"/>
                  </a:ext>
                </a:extLst>
              </a:tr>
              <a:tr h="67608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เบิกจ่ายงบประมาณประจำปีงบประมาณ พ.ศ. 2562 สิ้นไตรมาส 2 ร้อยละ 55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7287004"/>
                  </a:ext>
                </a:extLst>
              </a:tr>
              <a:tr h="114905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</a:t>
                      </a: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เบิกจ่ายงบประมาณประจำปีงบประมาณ พ.ศ. 2562 สิ้นไตรมาส 2 ร้อยละ 60 และบันทึก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ในระบบ 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SARA </a:t>
                      </a:r>
                      <a:r>
                        <a:rPr lang="th-TH" sz="18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ถูกต้องครบถ้วน ตรงตามรายงานทะเบียนคุมการรับ</a:t>
                      </a:r>
                      <a:r>
                        <a:rPr lang="th-TH" sz="1800" baseline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– </a:t>
                      </a:r>
                      <a:r>
                        <a:rPr lang="th-TH" sz="18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จ่ายเงินกองทุนพัฒนาบทบาทสตรี</a:t>
                      </a: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9087814"/>
                  </a:ext>
                </a:extLst>
              </a:tr>
            </a:tbl>
          </a:graphicData>
        </a:graphic>
      </p:graphicFrame>
      <p:sp>
        <p:nvSpPr>
          <p:cNvPr id="7" name="สี่เหลี่ยมผืนผ้า 6"/>
          <p:cNvSpPr/>
          <p:nvPr/>
        </p:nvSpPr>
        <p:spPr>
          <a:xfrm>
            <a:off x="358517" y="1429796"/>
            <a:ext cx="8643825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 defTabSz="685777"/>
            <a:r>
              <a:rPr lang="th-TH" sz="2400" dirty="0">
                <a:solidFill>
                  <a:prstClr val="black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รอบการประเมินที่ 1 ประจำปีงบประมาณ พ.ศ. 2562 (1 ตุลาคม 2561 - 31 มีนาคม 2562)</a:t>
            </a:r>
            <a:endParaRPr lang="th-TH" sz="2400" dirty="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1254175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entagon 5"/>
          <p:cNvSpPr/>
          <p:nvPr/>
        </p:nvSpPr>
        <p:spPr>
          <a:xfrm>
            <a:off x="394933" y="285590"/>
            <a:ext cx="8598090" cy="520784"/>
          </a:xfrm>
          <a:prstGeom prst="homePlat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77"/>
            <a:r>
              <a:rPr lang="th-TH" sz="15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       </a:t>
            </a:r>
          </a:p>
          <a:p>
            <a:pPr algn="ctr" defTabSz="685777"/>
            <a:r>
              <a:rPr lang="th-TH" sz="1500" b="1" dirty="0">
                <a:solidFill>
                  <a:prstClr val="white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บันทึกข้อตกลงตัวชี้วัดและค่าเป้าหมายการประเมินผลการปฏิบัติราชการ</a:t>
            </a:r>
            <a:endParaRPr lang="en-US" sz="1500" dirty="0">
              <a:solidFill>
                <a:prstClr val="white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 defTabSz="685777"/>
            <a:r>
              <a:rPr lang="th-TH" sz="1500" b="1" dirty="0">
                <a:solidFill>
                  <a:prstClr val="white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     ระหว่าง อธิบดีกรมการพัฒนาชุมชน กับ ผู้อำนวยการ/พัฒนาการจังหวัด..........................</a:t>
            </a:r>
            <a:endParaRPr lang="en-US" sz="1500" dirty="0">
              <a:solidFill>
                <a:prstClr val="white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 defTabSz="685777">
              <a:lnSpc>
                <a:spcPct val="80000"/>
              </a:lnSpc>
            </a:pPr>
            <a:endParaRPr lang="th-TH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pSp>
        <p:nvGrpSpPr>
          <p:cNvPr id="18" name="Group 2"/>
          <p:cNvGrpSpPr/>
          <p:nvPr/>
        </p:nvGrpSpPr>
        <p:grpSpPr>
          <a:xfrm>
            <a:off x="319085" y="83219"/>
            <a:ext cx="938149" cy="938393"/>
            <a:chOff x="2953255" y="4744273"/>
            <a:chExt cx="966131" cy="966131"/>
          </a:xfrm>
        </p:grpSpPr>
        <p:sp>
          <p:nvSpPr>
            <p:cNvPr id="19" name="Oval 86"/>
            <p:cNvSpPr/>
            <p:nvPr/>
          </p:nvSpPr>
          <p:spPr bwMode="auto">
            <a:xfrm>
              <a:off x="3014367" y="4805383"/>
              <a:ext cx="852640" cy="852639"/>
            </a:xfrm>
            <a:prstGeom prst="ellipse">
              <a:avLst/>
            </a:prstGeom>
            <a:solidFill>
              <a:schemeClr val="bg1"/>
            </a:solidFill>
            <a:ln w="3175" cmpd="sng">
              <a:noFill/>
              <a:prstDash val="soli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77">
                <a:defRPr/>
              </a:pPr>
              <a:endParaRPr lang="en-US" sz="1014" dirty="0">
                <a:solidFill>
                  <a:prstClr val="white"/>
                </a:solidFill>
                <a:latin typeface="TH SarabunPSK" panose="020B0500040200020003" pitchFamily="34" charset="-34"/>
                <a:cs typeface="TH SarabunPSK" pitchFamily="34" charset="-34"/>
              </a:endParaRPr>
            </a:p>
          </p:txBody>
        </p:sp>
        <p:sp>
          <p:nvSpPr>
            <p:cNvPr id="20" name="Oval 87"/>
            <p:cNvSpPr/>
            <p:nvPr/>
          </p:nvSpPr>
          <p:spPr bwMode="auto">
            <a:xfrm>
              <a:off x="2953255" y="4744273"/>
              <a:ext cx="966131" cy="966131"/>
            </a:xfrm>
            <a:prstGeom prst="ellipse">
              <a:avLst/>
            </a:prstGeom>
            <a:noFill/>
            <a:ln w="3175" cmpd="sng">
              <a:solidFill>
                <a:schemeClr val="bg1">
                  <a:lumMod val="65000"/>
                </a:schemeClr>
              </a:solidFill>
              <a:prstDash val="sys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77">
                <a:defRPr/>
              </a:pPr>
              <a:endParaRPr lang="en-US" sz="1014" dirty="0">
                <a:solidFill>
                  <a:prstClr val="white"/>
                </a:solidFill>
                <a:latin typeface="TH SarabunPSK" panose="020B0500040200020003" pitchFamily="34" charset="-34"/>
                <a:cs typeface="TH SarabunPSK" pitchFamily="34" charset="-34"/>
              </a:endParaRPr>
            </a:p>
          </p:txBody>
        </p:sp>
      </p:grpSp>
      <p:pic>
        <p:nvPicPr>
          <p:cNvPr id="21" name="Picture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059"/>
          <a:stretch/>
        </p:blipFill>
        <p:spPr>
          <a:xfrm>
            <a:off x="562647" y="293822"/>
            <a:ext cx="480012" cy="537991"/>
          </a:xfrm>
          <a:prstGeom prst="rect">
            <a:avLst/>
          </a:prstGeom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575120" y="2823159"/>
            <a:ext cx="138564" cy="392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defTabSz="685777"/>
            <a:endParaRPr lang="th-TH" sz="2100">
              <a:solidFill>
                <a:prstClr val="black"/>
              </a:solidFill>
              <a:latin typeface="Calibri" panose="020F0502020204030204"/>
              <a:cs typeface="Cordia New" panose="020B0304020202020204" pitchFamily="34" charset="-34"/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1824039" y="1933821"/>
            <a:ext cx="138564" cy="392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defTabSz="685777"/>
            <a:endParaRPr lang="th-TH" sz="2100">
              <a:solidFill>
                <a:prstClr val="black"/>
              </a:solidFill>
              <a:latin typeface="Calibri" panose="020F0502020204030204"/>
              <a:cs typeface="Cordia New" panose="020B0304020202020204" pitchFamily="34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2046691" y="852530"/>
            <a:ext cx="5294573" cy="410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777">
              <a:lnSpc>
                <a:spcPct val="115000"/>
              </a:lnSpc>
              <a:spcBef>
                <a:spcPts val="450"/>
              </a:spcBef>
            </a:pPr>
            <a:r>
              <a:rPr lang="th-TH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H SarabunIT๙" panose="020B0500040200020003" pitchFamily="34" charset="-34"/>
              </a:rPr>
              <a:t>เกณฑ์การให้คะแนน : แบ่งเกณฑ์การให้คะแนนเป็น 5 ระดับคะแนน ดังนี้</a:t>
            </a:r>
            <a:endParaRPr lang="en-US" sz="12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411316" y="1421278"/>
            <a:ext cx="8565321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 defTabSz="685777"/>
            <a:r>
              <a:rPr lang="th-TH" sz="2400" dirty="0">
                <a:solidFill>
                  <a:prstClr val="black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รอบการประเมินที่ 2 </a:t>
            </a:r>
            <a:r>
              <a:rPr lang="th-TH" sz="24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ประจำปีงบประมาณ พ.ศ. 2561 (1 เมษายน - 30 กันยายน 2562)</a:t>
            </a:r>
          </a:p>
        </p:txBody>
      </p:sp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8763138"/>
              </p:ext>
            </p:extLst>
          </p:nvPr>
        </p:nvGraphicFramePr>
        <p:xfrm>
          <a:off x="394933" y="1933821"/>
          <a:ext cx="8598089" cy="465747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86767">
                  <a:extLst>
                    <a:ext uri="{9D8B030D-6E8A-4147-A177-3AD203B41FA5}">
                      <a16:colId xmlns:a16="http://schemas.microsoft.com/office/drawing/2014/main" val="3878649565"/>
                    </a:ext>
                  </a:extLst>
                </a:gridCol>
                <a:gridCol w="7211322">
                  <a:extLst>
                    <a:ext uri="{9D8B030D-6E8A-4147-A177-3AD203B41FA5}">
                      <a16:colId xmlns:a16="http://schemas.microsoft.com/office/drawing/2014/main" val="4122085272"/>
                    </a:ext>
                  </a:extLst>
                </a:gridCol>
              </a:tblGrid>
              <a:tr h="45419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ระดับคะแนน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เกณฑ์การให้คะแนน</a:t>
                      </a:r>
                      <a:endParaRPr lang="en-US" sz="18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4775332"/>
                  </a:ext>
                </a:extLst>
              </a:tr>
              <a:tr h="76590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spc="-1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เบิกจ่ายงบประมาณประจำปีงบประมาณ พ.ศ. 2562 สิ้นไตรมาส 4 น้อยกว่าร้อยละ 90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1960958"/>
                  </a:ext>
                </a:extLst>
              </a:tr>
              <a:tr h="7870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spc="-1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เบิกจ่ายงบประมาณประจำปีงบประมาณ พ.ศ. 2562 สิ้น</a:t>
                      </a:r>
                      <a:r>
                        <a:rPr lang="th-TH" sz="1800" spc="-10" dirty="0" err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ไตรมาส</a:t>
                      </a:r>
                      <a:r>
                        <a:rPr lang="th-TH" sz="1800" spc="-1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4 ร้อยละ 90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8816691"/>
                  </a:ext>
                </a:extLst>
              </a:tr>
              <a:tr h="7717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spc="-1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เบิกจ่ายงบประมาณประจำปีงบประมาณ พ.ศ. 2562 สิ้นไตรมาส 4 ร้อยละ 94</a:t>
                      </a:r>
                      <a:endParaRPr lang="en-US" sz="18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8431465"/>
                  </a:ext>
                </a:extLst>
              </a:tr>
              <a:tr h="8294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spc="-1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เบิกจ่ายงบประมาณประจำปีงบประมาณ พ.ศ. 2562 สิ้นไตรมาส 4 ร้อยละ 9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71367"/>
                  </a:ext>
                </a:extLst>
              </a:tr>
              <a:tr h="10491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spc="-1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เบิกจ่ายงบประมาณประจำปีงบประมาณ พ.ศ. 2562 สิ้นไตรมาส 4 ร้อยละ 9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 และบันทึก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ในระบบ </a:t>
                      </a:r>
                      <a:r>
                        <a:rPr lang="en-US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SARA 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ถูกต้องครบถ้วน ตรงตามรายงานทะเบียนคุมการรับ-จ่าย เงินกองทุนพัฒนาบทบาทสตรี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93948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92589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5"/>
          <p:cNvSpPr txBox="1"/>
          <p:nvPr/>
        </p:nvSpPr>
        <p:spPr>
          <a:xfrm>
            <a:off x="2449515" y="656341"/>
            <a:ext cx="4186843" cy="46101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1"/>
            <a:tileRect/>
          </a:gradFill>
          <a:ln>
            <a:solidFill>
              <a:srgbClr val="002060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600"/>
              </a:spcAft>
            </a:pPr>
            <a:r>
              <a:rPr lang="th-TH" sz="2400" b="1" dirty="0">
                <a:solidFill>
                  <a:schemeClr val="tx1"/>
                </a:solidFill>
                <a:latin typeface="TH SarabunPSK" pitchFamily="34" charset="-34"/>
                <a:ea typeface="Calibri"/>
                <a:cs typeface="TH SarabunPSK" pitchFamily="34" charset="-34"/>
              </a:rPr>
              <a:t>ประชาชนมีความสุข</a:t>
            </a:r>
            <a:endParaRPr lang="en-US" sz="2400" dirty="0">
              <a:solidFill>
                <a:schemeClr val="tx1"/>
              </a:solidFill>
              <a:latin typeface="TH SarabunPSK" pitchFamily="34" charset="-34"/>
              <a:ea typeface="Calibri"/>
              <a:cs typeface="TH SarabunPSK" pitchFamily="34" charset="-34"/>
            </a:endParaRPr>
          </a:p>
        </p:txBody>
      </p:sp>
      <p:sp>
        <p:nvSpPr>
          <p:cNvPr id="29" name="Text Box 6"/>
          <p:cNvSpPr txBox="1"/>
          <p:nvPr/>
        </p:nvSpPr>
        <p:spPr>
          <a:xfrm>
            <a:off x="1417382" y="1372418"/>
            <a:ext cx="6451281" cy="1577341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1"/>
            <a:tileRect/>
          </a:gradFill>
          <a:ln>
            <a:solidFill>
              <a:srgbClr val="00206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</a:pPr>
            <a:r>
              <a:rPr lang="th-TH" sz="1600" b="1" dirty="0">
                <a:solidFill>
                  <a:schemeClr val="tx1"/>
                </a:solidFill>
                <a:latin typeface="TH SarabunPSK" pitchFamily="34" charset="-34"/>
                <a:ea typeface="Calibri"/>
                <a:cs typeface="TH SarabunPSK" pitchFamily="34" charset="-34"/>
              </a:rPr>
              <a:t>สตรีมีอาชีพ มี</a:t>
            </a:r>
            <a:r>
              <a:rPr lang="th-TH" sz="1600" b="1" dirty="0" smtClean="0">
                <a:solidFill>
                  <a:schemeClr val="tx1"/>
                </a:solidFill>
                <a:latin typeface="TH SarabunPSK" pitchFamily="34" charset="-34"/>
                <a:ea typeface="Calibri"/>
                <a:cs typeface="TH SarabunPSK" pitchFamily="34" charset="-34"/>
              </a:rPr>
              <a:t>รายได้</a:t>
            </a:r>
          </a:p>
          <a:p>
            <a:pPr marL="342900" indent="-342900">
              <a:buAutoNum type="arabicPeriod"/>
            </a:pPr>
            <a:r>
              <a:rPr lang="th-TH" sz="17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จำนวนโครงการกู้ยืมเพื่อประกอบอาชีพ 8,000 </a:t>
            </a:r>
            <a:r>
              <a:rPr lang="th-TH" sz="17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โครงการ    เป็น</a:t>
            </a:r>
            <a:r>
              <a:rPr lang="th-TH" sz="17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เงิน   1,478,000,000 บาท</a:t>
            </a:r>
          </a:p>
          <a:p>
            <a:pPr marL="342900" indent="-342900">
              <a:buAutoNum type="arabicPeriod"/>
            </a:pPr>
            <a:r>
              <a:rPr lang="th-TH" sz="17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จำนวนโครงการที่พัฒนาศักยภาพสตรี </a:t>
            </a:r>
            <a:r>
              <a:rPr lang="th-TH" sz="17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 1,500 โครงการ   เป็น</a:t>
            </a:r>
            <a:r>
              <a:rPr lang="th-TH" sz="17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เงิน    </a:t>
            </a:r>
            <a:r>
              <a:rPr lang="th-TH" sz="17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295,000,000 บาท</a:t>
            </a:r>
            <a:endParaRPr lang="th-TH" sz="17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342900" indent="-342900">
              <a:buAutoNum type="arabicPeriod"/>
            </a:pPr>
            <a:r>
              <a:rPr lang="th-TH" sz="17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สตรีที่ได้รับการสนับสนุนเงินทุนหมุนเวียนมีรายได้</a:t>
            </a:r>
            <a:r>
              <a:rPr lang="th-TH" sz="17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เพิ่มขึ้น    ร้อย</a:t>
            </a:r>
            <a:r>
              <a:rPr lang="th-TH" sz="17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ละ     3 </a:t>
            </a:r>
            <a:endParaRPr lang="th-TH" sz="1700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342900" indent="-342900">
              <a:buAutoNum type="arabicPeriod"/>
            </a:pPr>
            <a:r>
              <a:rPr lang="th-TH" sz="17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บริหารจัดการหนี้ค้างชำระกองทุนเดิม กองทุนใหม่ และหนี้ครบกำหนดชำระในปี 62 ได้ 98 </a:t>
            </a:r>
            <a:r>
              <a:rPr lang="en-US" sz="17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%</a:t>
            </a:r>
            <a:endParaRPr lang="th-TH" sz="1700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342900" indent="-342900">
              <a:buAutoNum type="arabicPeriod"/>
            </a:pPr>
            <a:r>
              <a:rPr lang="th-TH" sz="17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เบิกจ่ายงบประมาณได้ตามมติ ครม.</a:t>
            </a:r>
            <a:endParaRPr lang="th-TH" sz="17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>
              <a:lnSpc>
                <a:spcPct val="107000"/>
              </a:lnSpc>
            </a:pPr>
            <a:endParaRPr lang="en-US" sz="2400" b="1" dirty="0">
              <a:solidFill>
                <a:schemeClr val="tx1"/>
              </a:solidFill>
              <a:latin typeface="TH SarabunPSK" pitchFamily="34" charset="-34"/>
              <a:ea typeface="Calibri"/>
              <a:cs typeface="TH SarabunPSK" pitchFamily="34" charset="-34"/>
            </a:endParaRPr>
          </a:p>
        </p:txBody>
      </p:sp>
      <p:sp>
        <p:nvSpPr>
          <p:cNvPr id="34" name="Text Box 11"/>
          <p:cNvSpPr txBox="1"/>
          <p:nvPr/>
        </p:nvSpPr>
        <p:spPr>
          <a:xfrm>
            <a:off x="33828" y="4436588"/>
            <a:ext cx="2611248" cy="38396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600"/>
              </a:spcAft>
            </a:pPr>
            <a:r>
              <a:rPr lang="th-TH" sz="1875" b="1" dirty="0">
                <a:solidFill>
                  <a:schemeClr val="tx1"/>
                </a:solidFill>
                <a:latin typeface="TH SarabunPSK" pitchFamily="34" charset="-34"/>
                <a:ea typeface="Calibri"/>
                <a:cs typeface="TH SarabunPSK" pitchFamily="34" charset="-34"/>
              </a:rPr>
              <a:t>1. กองทุนมี</a:t>
            </a:r>
            <a:r>
              <a:rPr lang="th-TH" sz="1875" b="1" dirty="0" err="1">
                <a:solidFill>
                  <a:schemeClr val="tx1"/>
                </a:solidFill>
                <a:latin typeface="TH SarabunPSK" pitchFamily="34" charset="-34"/>
                <a:ea typeface="Calibri"/>
                <a:cs typeface="TH SarabunPSK" pitchFamily="34" charset="-34"/>
              </a:rPr>
              <a:t>ธรรมาภิ</a:t>
            </a:r>
            <a:r>
              <a:rPr lang="th-TH" sz="1875" b="1" dirty="0">
                <a:solidFill>
                  <a:schemeClr val="tx1"/>
                </a:solidFill>
                <a:latin typeface="TH SarabunPSK" pitchFamily="34" charset="-34"/>
                <a:ea typeface="Calibri"/>
                <a:cs typeface="TH SarabunPSK" pitchFamily="34" charset="-34"/>
              </a:rPr>
              <a:t>บาล</a:t>
            </a:r>
            <a:endParaRPr lang="en-US" sz="1875" dirty="0">
              <a:solidFill>
                <a:schemeClr val="tx1"/>
              </a:solidFill>
              <a:latin typeface="TH SarabunPSK" pitchFamily="34" charset="-34"/>
              <a:ea typeface="Calibri"/>
              <a:cs typeface="TH SarabunPSK" pitchFamily="34" charset="-34"/>
            </a:endParaRPr>
          </a:p>
        </p:txBody>
      </p:sp>
      <p:sp>
        <p:nvSpPr>
          <p:cNvPr id="24" name="Text Box 9"/>
          <p:cNvSpPr txBox="1"/>
          <p:nvPr/>
        </p:nvSpPr>
        <p:spPr>
          <a:xfrm>
            <a:off x="372600" y="3115979"/>
            <a:ext cx="8376777" cy="36317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</a:pPr>
            <a:r>
              <a:rPr lang="th-TH" sz="2000" b="1" dirty="0">
                <a:solidFill>
                  <a:schemeClr val="tx1"/>
                </a:solidFill>
                <a:latin typeface="TH SarabunPSK" pitchFamily="34" charset="-34"/>
                <a:ea typeface="Calibri"/>
                <a:cs typeface="TH SarabunPSK" pitchFamily="34" charset="-34"/>
              </a:rPr>
              <a:t>เป็นแหล่งทุนในการพัฒนาสตรีเพื่อขับเคลื่อนเศรษฐกิจฐานรากให้เข้มแข็ง มีคุณภาพชีวิตที่ดีขึ้น</a:t>
            </a:r>
          </a:p>
        </p:txBody>
      </p:sp>
      <p:sp>
        <p:nvSpPr>
          <p:cNvPr id="25" name="Text Box 11"/>
          <p:cNvSpPr txBox="1"/>
          <p:nvPr/>
        </p:nvSpPr>
        <p:spPr>
          <a:xfrm>
            <a:off x="2876754" y="3782851"/>
            <a:ext cx="3264890" cy="39729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</a:pPr>
            <a:r>
              <a:rPr lang="th-TH" sz="2400" b="1" dirty="0">
                <a:solidFill>
                  <a:schemeClr val="tx1"/>
                </a:solidFill>
                <a:latin typeface="TH SarabunPSK" pitchFamily="34" charset="-34"/>
                <a:ea typeface="Calibri"/>
                <a:cs typeface="TH SarabunPSK" pitchFamily="34" charset="-34"/>
              </a:rPr>
              <a:t>งบประมาณ </a:t>
            </a:r>
            <a:r>
              <a:rPr lang="th-TH" sz="2400" b="1" dirty="0" smtClean="0">
                <a:solidFill>
                  <a:schemeClr val="tx1"/>
                </a:solidFill>
                <a:latin typeface="TH SarabunPSK" pitchFamily="34" charset="-34"/>
                <a:ea typeface="Calibri"/>
                <a:cs typeface="TH SarabunPSK" pitchFamily="34" charset="-34"/>
              </a:rPr>
              <a:t>2,228,472,000บาท</a:t>
            </a:r>
            <a:endParaRPr lang="en-US" sz="2400" dirty="0">
              <a:solidFill>
                <a:schemeClr val="tx1"/>
              </a:solidFill>
              <a:latin typeface="TH SarabunPSK" pitchFamily="34" charset="-34"/>
              <a:ea typeface="Calibri"/>
              <a:cs typeface="TH SarabunPSK" pitchFamily="34" charset="-34"/>
            </a:endParaRPr>
          </a:p>
        </p:txBody>
      </p:sp>
      <p:sp>
        <p:nvSpPr>
          <p:cNvPr id="42" name="Text Box 11"/>
          <p:cNvSpPr txBox="1"/>
          <p:nvPr/>
        </p:nvSpPr>
        <p:spPr>
          <a:xfrm>
            <a:off x="2869547" y="4449578"/>
            <a:ext cx="3264890" cy="39776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600"/>
              </a:spcAft>
            </a:pPr>
            <a:r>
              <a:rPr lang="th-TH" sz="1875" b="1" dirty="0">
                <a:solidFill>
                  <a:schemeClr val="tx1"/>
                </a:solidFill>
                <a:latin typeface="TH SarabunPSK" pitchFamily="34" charset="-34"/>
                <a:ea typeface="Calibri"/>
                <a:cs typeface="TH SarabunPSK" pitchFamily="34" charset="-34"/>
              </a:rPr>
              <a:t>2. สตรีสามารถเข้าถึงแหล่งทุน มีอาชีพ มีรายได้</a:t>
            </a:r>
            <a:endParaRPr lang="en-US" sz="1875" dirty="0">
              <a:solidFill>
                <a:schemeClr val="tx1"/>
              </a:solidFill>
              <a:latin typeface="TH SarabunPSK" pitchFamily="34" charset="-34"/>
              <a:ea typeface="Calibri"/>
              <a:cs typeface="TH SarabunPSK" pitchFamily="34" charset="-34"/>
            </a:endParaRPr>
          </a:p>
        </p:txBody>
      </p:sp>
      <p:sp>
        <p:nvSpPr>
          <p:cNvPr id="44" name="Text Box 11"/>
          <p:cNvSpPr txBox="1"/>
          <p:nvPr/>
        </p:nvSpPr>
        <p:spPr>
          <a:xfrm>
            <a:off x="6280679" y="4436588"/>
            <a:ext cx="2796641" cy="38396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600"/>
              </a:spcAft>
            </a:pPr>
            <a:r>
              <a:rPr lang="th-TH" sz="1875" b="1" dirty="0">
                <a:solidFill>
                  <a:schemeClr val="tx1"/>
                </a:solidFill>
                <a:latin typeface="TH SarabunPSK" pitchFamily="34" charset="-34"/>
                <a:ea typeface="Calibri"/>
                <a:cs typeface="TH SarabunPSK" pitchFamily="34" charset="-34"/>
              </a:rPr>
              <a:t>3. บริหารจัดการหนี้</a:t>
            </a:r>
            <a:endParaRPr lang="en-US" sz="1875" dirty="0">
              <a:solidFill>
                <a:schemeClr val="tx1"/>
              </a:solidFill>
              <a:latin typeface="TH SarabunPSK" pitchFamily="34" charset="-34"/>
              <a:ea typeface="Calibri"/>
              <a:cs typeface="TH SarabunPSK" pitchFamily="34" charset="-34"/>
            </a:endParaRPr>
          </a:p>
        </p:txBody>
      </p:sp>
      <p:sp>
        <p:nvSpPr>
          <p:cNvPr id="47" name="Text Box 11"/>
          <p:cNvSpPr txBox="1"/>
          <p:nvPr/>
        </p:nvSpPr>
        <p:spPr>
          <a:xfrm>
            <a:off x="33829" y="4820048"/>
            <a:ext cx="2611248" cy="16295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th-TH" sz="1500" dirty="0">
                <a:solidFill>
                  <a:schemeClr val="tx1"/>
                </a:solidFill>
                <a:latin typeface="TH SarabunPSK" pitchFamily="34" charset="-34"/>
                <a:ea typeface="Calibri"/>
                <a:cs typeface="TH SarabunPSK" pitchFamily="34" charset="-34"/>
              </a:rPr>
              <a:t>1.1 เสริมสร้างความเข้มแข็งกลไกขับเคลื่อนกองทุน อนุกรรมการ คณะทำงาน อาสาสมัคร</a:t>
            </a:r>
          </a:p>
          <a:p>
            <a:r>
              <a:rPr lang="th-TH" sz="1500" dirty="0">
                <a:solidFill>
                  <a:schemeClr val="tx1"/>
                </a:solidFill>
                <a:latin typeface="TH SarabunPSK" pitchFamily="34" charset="-34"/>
                <a:ea typeface="Calibri"/>
                <a:cs typeface="TH SarabunPSK" pitchFamily="34" charset="-34"/>
              </a:rPr>
              <a:t>1.2 แสวงหาภาคีการพัฒนาในรูปแบบประชารัฐ เครือข่าย สถาบันการเงิน สถาบันการศึกษา อัยการ</a:t>
            </a:r>
          </a:p>
          <a:p>
            <a:r>
              <a:rPr lang="th-TH" sz="1500" dirty="0">
                <a:solidFill>
                  <a:schemeClr val="tx1"/>
                </a:solidFill>
                <a:latin typeface="TH SarabunPSK" pitchFamily="34" charset="-34"/>
                <a:ea typeface="Calibri"/>
                <a:cs typeface="TH SarabunPSK" pitchFamily="34" charset="-34"/>
              </a:rPr>
              <a:t>1.3 ประชาสัมพันธ์เสริมสร้างภาพลักษณ์</a:t>
            </a:r>
          </a:p>
          <a:p>
            <a:r>
              <a:rPr lang="th-TH" sz="1500" dirty="0">
                <a:solidFill>
                  <a:schemeClr val="tx1"/>
                </a:solidFill>
                <a:latin typeface="TH SarabunPSK" pitchFamily="34" charset="-34"/>
                <a:ea typeface="Calibri"/>
                <a:cs typeface="TH SarabunPSK" pitchFamily="34" charset="-34"/>
              </a:rPr>
              <a:t>1.4 ยกย่องเชิดชูเกียรติ</a:t>
            </a:r>
          </a:p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th-TH" dirty="0"/>
              <a:t> </a:t>
            </a:r>
            <a:endParaRPr lang="en-US" sz="1350" dirty="0">
              <a:solidFill>
                <a:schemeClr val="tx1"/>
              </a:solidFill>
              <a:latin typeface="TH SarabunPSK" pitchFamily="34" charset="-34"/>
              <a:ea typeface="Calibri"/>
              <a:cs typeface="TH SarabunPSK" pitchFamily="34" charset="-34"/>
            </a:endParaRPr>
          </a:p>
        </p:txBody>
      </p:sp>
      <p:sp>
        <p:nvSpPr>
          <p:cNvPr id="52" name="Text Box 11"/>
          <p:cNvSpPr txBox="1"/>
          <p:nvPr/>
        </p:nvSpPr>
        <p:spPr>
          <a:xfrm>
            <a:off x="2869547" y="4834779"/>
            <a:ext cx="3264890" cy="161604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th-TH" sz="1550" dirty="0">
                <a:solidFill>
                  <a:schemeClr val="tx1"/>
                </a:solidFill>
                <a:latin typeface="TH SarabunPSK" pitchFamily="34" charset="-34"/>
                <a:ea typeface="Calibri"/>
                <a:cs typeface="TH SarabunPSK" pitchFamily="34" charset="-34"/>
              </a:rPr>
              <a:t>2.1 </a:t>
            </a:r>
            <a:r>
              <a:rPr lang="th-TH" sz="1550" dirty="0" smtClean="0">
                <a:solidFill>
                  <a:schemeClr val="tx1"/>
                </a:solidFill>
                <a:latin typeface="TH SarabunPSK" pitchFamily="34" charset="-34"/>
                <a:ea typeface="Calibri"/>
                <a:cs typeface="TH SarabunPSK" pitchFamily="34" charset="-34"/>
              </a:rPr>
              <a:t>รับสมัครเพิ่มสมาชิกกองทุนบุคคลธรรมดา/องค์กรสตรี</a:t>
            </a:r>
          </a:p>
          <a:p>
            <a:r>
              <a:rPr lang="th-TH" sz="1550" dirty="0" smtClean="0">
                <a:solidFill>
                  <a:schemeClr val="tx1"/>
                </a:solidFill>
                <a:latin typeface="TH SarabunPSK" pitchFamily="34" charset="-34"/>
                <a:ea typeface="Calibri"/>
                <a:cs typeface="TH SarabunPSK" pitchFamily="34" charset="-34"/>
              </a:rPr>
              <a:t>2.2 สนับสนุน</a:t>
            </a:r>
            <a:r>
              <a:rPr lang="th-TH" sz="1550" dirty="0">
                <a:solidFill>
                  <a:schemeClr val="tx1"/>
                </a:solidFill>
                <a:latin typeface="TH SarabunPSK" pitchFamily="34" charset="-34"/>
                <a:ea typeface="Calibri"/>
                <a:cs typeface="TH SarabunPSK" pitchFamily="34" charset="-34"/>
              </a:rPr>
              <a:t>เงินอุดหนุนเพื่อพัฒนาศักยภาพสตรี องค์กรสตรี</a:t>
            </a:r>
          </a:p>
          <a:p>
            <a:r>
              <a:rPr lang="th-TH" sz="1550" dirty="0" smtClean="0">
                <a:solidFill>
                  <a:schemeClr val="tx1"/>
                </a:solidFill>
                <a:latin typeface="TH SarabunPSK" pitchFamily="34" charset="-34"/>
                <a:ea typeface="Calibri"/>
                <a:cs typeface="TH SarabunPSK" pitchFamily="34" charset="-34"/>
              </a:rPr>
              <a:t>2.3 </a:t>
            </a:r>
            <a:r>
              <a:rPr lang="th-TH" sz="1550" dirty="0">
                <a:solidFill>
                  <a:schemeClr val="tx1"/>
                </a:solidFill>
                <a:latin typeface="TH SarabunPSK" pitchFamily="34" charset="-34"/>
                <a:ea typeface="Calibri"/>
                <a:cs typeface="TH SarabunPSK" pitchFamily="34" charset="-34"/>
              </a:rPr>
              <a:t>สนับสนุนเงินทุนหมุนเวียนเพื่อสร้างงาน สร้าง</a:t>
            </a:r>
            <a:r>
              <a:rPr lang="th-TH" sz="1550" dirty="0" smtClean="0">
                <a:solidFill>
                  <a:schemeClr val="tx1"/>
                </a:solidFill>
                <a:latin typeface="TH SarabunPSK" pitchFamily="34" charset="-34"/>
                <a:ea typeface="Calibri"/>
                <a:cs typeface="TH SarabunPSK" pitchFamily="34" charset="-34"/>
              </a:rPr>
              <a:t>รายได้</a:t>
            </a:r>
            <a:endParaRPr lang="th-TH" sz="1550" dirty="0">
              <a:solidFill>
                <a:schemeClr val="tx1"/>
              </a:solidFill>
              <a:latin typeface="TH SarabunPSK" pitchFamily="34" charset="-34"/>
              <a:ea typeface="Calibri"/>
              <a:cs typeface="TH SarabunPSK" pitchFamily="34" charset="-34"/>
            </a:endParaRPr>
          </a:p>
          <a:p>
            <a:r>
              <a:rPr lang="th-TH" sz="1550" dirty="0" smtClean="0">
                <a:solidFill>
                  <a:schemeClr val="tx1"/>
                </a:solidFill>
                <a:latin typeface="TH SarabunPSK" pitchFamily="34" charset="-34"/>
                <a:ea typeface="Calibri"/>
                <a:cs typeface="TH SarabunPSK" pitchFamily="34" charset="-34"/>
              </a:rPr>
              <a:t>2.4 </a:t>
            </a:r>
            <a:r>
              <a:rPr lang="th-TH" sz="1550" dirty="0">
                <a:solidFill>
                  <a:schemeClr val="tx1"/>
                </a:solidFill>
                <a:latin typeface="TH SarabunPSK" pitchFamily="34" charset="-34"/>
                <a:ea typeface="Calibri"/>
                <a:cs typeface="TH SarabunPSK" pitchFamily="34" charset="-34"/>
              </a:rPr>
              <a:t>ส่งเสริมการรวมกลุ่มอาชีพสตรี</a:t>
            </a:r>
          </a:p>
          <a:p>
            <a:r>
              <a:rPr lang="th-TH" sz="1550" dirty="0" smtClean="0">
                <a:solidFill>
                  <a:schemeClr val="tx1"/>
                </a:solidFill>
                <a:latin typeface="TH SarabunPSK" pitchFamily="34" charset="-34"/>
                <a:ea typeface="Calibri"/>
                <a:cs typeface="TH SarabunPSK" pitchFamily="34" charset="-34"/>
              </a:rPr>
              <a:t>2.5 </a:t>
            </a:r>
            <a:r>
              <a:rPr lang="th-TH" sz="1550" dirty="0">
                <a:solidFill>
                  <a:schemeClr val="tx1"/>
                </a:solidFill>
                <a:latin typeface="TH SarabunPSK" pitchFamily="34" charset="-34"/>
                <a:ea typeface="Calibri"/>
                <a:cs typeface="TH SarabunPSK" pitchFamily="34" charset="-34"/>
              </a:rPr>
              <a:t>เพิ่มช่องทางการตลาดทาง </a:t>
            </a:r>
            <a:r>
              <a:rPr lang="en-US" sz="1550" dirty="0">
                <a:solidFill>
                  <a:schemeClr val="tx1"/>
                </a:solidFill>
                <a:latin typeface="TH SarabunPSK" pitchFamily="34" charset="-34"/>
                <a:ea typeface="Calibri"/>
                <a:cs typeface="TH SarabunPSK" pitchFamily="34" charset="-34"/>
              </a:rPr>
              <a:t>Online</a:t>
            </a:r>
          </a:p>
          <a:p>
            <a:r>
              <a:rPr lang="en-US" sz="1550" dirty="0" smtClean="0">
                <a:solidFill>
                  <a:schemeClr val="tx1"/>
                </a:solidFill>
                <a:latin typeface="TH SarabunPSK" pitchFamily="34" charset="-34"/>
                <a:ea typeface="Calibri"/>
                <a:cs typeface="TH SarabunPSK" pitchFamily="34" charset="-34"/>
              </a:rPr>
              <a:t>2.6 </a:t>
            </a:r>
            <a:r>
              <a:rPr lang="th-TH" sz="1550" dirty="0">
                <a:solidFill>
                  <a:schemeClr val="tx1"/>
                </a:solidFill>
                <a:latin typeface="TH SarabunPSK" pitchFamily="34" charset="-34"/>
                <a:ea typeface="Calibri"/>
                <a:cs typeface="TH SarabunPSK" pitchFamily="34" charset="-34"/>
              </a:rPr>
              <a:t>พัฒนายกระดับผลิตภัณฑ์สู่ </a:t>
            </a:r>
            <a:r>
              <a:rPr lang="en-US" sz="1550" dirty="0">
                <a:solidFill>
                  <a:schemeClr val="tx1"/>
                </a:solidFill>
                <a:latin typeface="TH SarabunPSK" pitchFamily="34" charset="-34"/>
                <a:ea typeface="Calibri"/>
                <a:cs typeface="TH SarabunPSK" pitchFamily="34" charset="-34"/>
              </a:rPr>
              <a:t>OTOP</a:t>
            </a:r>
            <a:endParaRPr lang="th-TH" sz="1550" dirty="0">
              <a:solidFill>
                <a:schemeClr val="tx1"/>
              </a:solidFill>
              <a:latin typeface="TH SarabunPSK" pitchFamily="34" charset="-34"/>
              <a:ea typeface="Calibri"/>
              <a:cs typeface="TH SarabunPSK" pitchFamily="34" charset="-34"/>
            </a:endParaRPr>
          </a:p>
          <a:p>
            <a:pPr>
              <a:lnSpc>
                <a:spcPct val="107000"/>
              </a:lnSpc>
              <a:spcAft>
                <a:spcPts val="600"/>
              </a:spcAft>
            </a:pPr>
            <a:endParaRPr lang="en-US" sz="1500" dirty="0">
              <a:solidFill>
                <a:schemeClr val="tx1"/>
              </a:solidFill>
              <a:latin typeface="TH SarabunPSK" pitchFamily="34" charset="-34"/>
              <a:ea typeface="Calibri"/>
              <a:cs typeface="TH SarabunPSK" pitchFamily="34" charset="-34"/>
            </a:endParaRPr>
          </a:p>
        </p:txBody>
      </p:sp>
      <p:sp>
        <p:nvSpPr>
          <p:cNvPr id="54" name="Text Box 11"/>
          <p:cNvSpPr txBox="1"/>
          <p:nvPr/>
        </p:nvSpPr>
        <p:spPr>
          <a:xfrm>
            <a:off x="6280680" y="4820047"/>
            <a:ext cx="2796641" cy="163908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th-TH" sz="1500" dirty="0">
                <a:solidFill>
                  <a:schemeClr val="tx1"/>
                </a:solidFill>
                <a:latin typeface="TH SarabunPSK" pitchFamily="34" charset="-34"/>
                <a:ea typeface="Calibri"/>
                <a:cs typeface="TH SarabunPSK" pitchFamily="34" charset="-34"/>
              </a:rPr>
              <a:t>3.1 พัฒนาระบบโปรแกรม </a:t>
            </a:r>
            <a:r>
              <a:rPr lang="en-US" sz="1500" dirty="0">
                <a:solidFill>
                  <a:schemeClr val="tx1"/>
                </a:solidFill>
                <a:latin typeface="TH SarabunPSK" pitchFamily="34" charset="-34"/>
                <a:ea typeface="Calibri"/>
                <a:cs typeface="TH SarabunPSK" pitchFamily="34" charset="-34"/>
              </a:rPr>
              <a:t>SARA</a:t>
            </a:r>
          </a:p>
          <a:p>
            <a:r>
              <a:rPr lang="en-US" sz="1500" dirty="0">
                <a:solidFill>
                  <a:schemeClr val="tx1"/>
                </a:solidFill>
                <a:latin typeface="TH SarabunPSK" pitchFamily="34" charset="-34"/>
                <a:ea typeface="Calibri"/>
                <a:cs typeface="TH SarabunPSK" pitchFamily="34" charset="-34"/>
              </a:rPr>
              <a:t>3.2 </a:t>
            </a:r>
            <a:r>
              <a:rPr lang="th-TH" sz="1500" dirty="0" smtClean="0">
                <a:solidFill>
                  <a:schemeClr val="tx1"/>
                </a:solidFill>
                <a:latin typeface="TH SarabunPSK" pitchFamily="34" charset="-34"/>
                <a:ea typeface="Calibri"/>
                <a:cs typeface="TH SarabunPSK" pitchFamily="34" charset="-34"/>
              </a:rPr>
              <a:t>รับ-จ่ายเงินผ่านระบบอิเล็กทรอนิกส์</a:t>
            </a:r>
            <a:endParaRPr lang="th-TH" sz="1500" dirty="0">
              <a:solidFill>
                <a:schemeClr val="tx1"/>
              </a:solidFill>
              <a:latin typeface="TH SarabunPSK" pitchFamily="34" charset="-34"/>
              <a:ea typeface="Calibri"/>
              <a:cs typeface="TH SarabunPSK" pitchFamily="34" charset="-34"/>
            </a:endParaRPr>
          </a:p>
          <a:p>
            <a:r>
              <a:rPr lang="th-TH" sz="1500" dirty="0">
                <a:solidFill>
                  <a:schemeClr val="tx1"/>
                </a:solidFill>
                <a:latin typeface="TH SarabunPSK" pitchFamily="34" charset="-34"/>
                <a:ea typeface="Calibri"/>
                <a:cs typeface="TH SarabunPSK" pitchFamily="34" charset="-34"/>
              </a:rPr>
              <a:t>3.3 รับชำระเงินผ่านระบบ </a:t>
            </a:r>
            <a:r>
              <a:rPr lang="en-US" sz="1500" dirty="0">
                <a:solidFill>
                  <a:schemeClr val="tx1"/>
                </a:solidFill>
                <a:latin typeface="TH SarabunPSK" pitchFamily="34" charset="-34"/>
                <a:ea typeface="Calibri"/>
                <a:cs typeface="TH SarabunPSK" pitchFamily="34" charset="-34"/>
              </a:rPr>
              <a:t>Bill payment</a:t>
            </a:r>
            <a:r>
              <a:rPr lang="th-TH" sz="1500" dirty="0">
                <a:solidFill>
                  <a:schemeClr val="tx1"/>
                </a:solidFill>
                <a:latin typeface="TH SarabunPSK" pitchFamily="34" charset="-34"/>
                <a:ea typeface="Calibri"/>
                <a:cs typeface="TH SarabunPSK" pitchFamily="34" charset="-34"/>
              </a:rPr>
              <a:t>/</a:t>
            </a:r>
            <a:r>
              <a:rPr lang="en-US" sz="1500" dirty="0">
                <a:solidFill>
                  <a:schemeClr val="tx1"/>
                </a:solidFill>
                <a:latin typeface="TH SarabunPSK" pitchFamily="34" charset="-34"/>
                <a:ea typeface="Calibri"/>
                <a:cs typeface="TH SarabunPSK" pitchFamily="34" charset="-34"/>
              </a:rPr>
              <a:t>Bar code</a:t>
            </a:r>
          </a:p>
          <a:p>
            <a:r>
              <a:rPr lang="en-US" sz="1500" dirty="0" smtClean="0">
                <a:solidFill>
                  <a:schemeClr val="tx1"/>
                </a:solidFill>
                <a:latin typeface="TH SarabunPSK" pitchFamily="34" charset="-34"/>
                <a:ea typeface="Calibri"/>
                <a:cs typeface="TH SarabunPSK" pitchFamily="34" charset="-34"/>
              </a:rPr>
              <a:t>3.4 </a:t>
            </a:r>
            <a:r>
              <a:rPr lang="th-TH" sz="1500" dirty="0">
                <a:solidFill>
                  <a:schemeClr val="tx1"/>
                </a:solidFill>
                <a:latin typeface="TH SarabunPSK" pitchFamily="34" charset="-34"/>
                <a:ea typeface="Calibri"/>
                <a:cs typeface="TH SarabunPSK" pitchFamily="34" charset="-34"/>
              </a:rPr>
              <a:t>ให้</a:t>
            </a:r>
            <a:r>
              <a:rPr lang="th-TH" sz="1500" dirty="0" smtClean="0">
                <a:solidFill>
                  <a:schemeClr val="tx1"/>
                </a:solidFill>
                <a:latin typeface="TH SarabunPSK" pitchFamily="34" charset="-34"/>
                <a:ea typeface="Calibri"/>
                <a:cs typeface="TH SarabunPSK" pitchFamily="34" charset="-34"/>
              </a:rPr>
              <a:t>ความรู้ด้าน</a:t>
            </a:r>
            <a:r>
              <a:rPr lang="th-TH" sz="1500" dirty="0">
                <a:solidFill>
                  <a:schemeClr val="tx1"/>
                </a:solidFill>
                <a:latin typeface="TH SarabunPSK" pitchFamily="34" charset="-34"/>
                <a:ea typeface="Calibri"/>
                <a:cs typeface="TH SarabunPSK" pitchFamily="34" charset="-34"/>
              </a:rPr>
              <a:t>กฎหมายแก่เจ้าหน้าที่และ</a:t>
            </a:r>
            <a:r>
              <a:rPr lang="th-TH" sz="1500" dirty="0" smtClean="0">
                <a:solidFill>
                  <a:schemeClr val="tx1"/>
                </a:solidFill>
                <a:latin typeface="TH SarabunPSK" pitchFamily="34" charset="-34"/>
                <a:ea typeface="Calibri"/>
                <a:cs typeface="TH SarabunPSK" pitchFamily="34" charset="-34"/>
              </a:rPr>
              <a:t>สมาชิก</a:t>
            </a:r>
          </a:p>
          <a:p>
            <a:r>
              <a:rPr lang="th-TH" sz="1500" dirty="0" smtClean="0">
                <a:solidFill>
                  <a:schemeClr val="tx1"/>
                </a:solidFill>
                <a:latin typeface="TH SarabunPSK" pitchFamily="34" charset="-34"/>
                <a:ea typeface="Calibri"/>
                <a:cs typeface="TH SarabunPSK" pitchFamily="34" charset="-34"/>
              </a:rPr>
              <a:t>3.5 คณะทำงานติดตามบริหารจัดการหนี้</a:t>
            </a:r>
            <a:endParaRPr lang="en-US" sz="1500" dirty="0">
              <a:solidFill>
                <a:schemeClr val="tx1"/>
              </a:solidFill>
              <a:latin typeface="TH SarabunPSK" pitchFamily="34" charset="-34"/>
              <a:ea typeface="Calibri"/>
              <a:cs typeface="TH SarabunPSK" pitchFamily="34" charset="-34"/>
            </a:endParaRPr>
          </a:p>
          <a:p>
            <a:r>
              <a:rPr lang="en-US" sz="1500" dirty="0" smtClean="0">
                <a:solidFill>
                  <a:schemeClr val="tx1"/>
                </a:solidFill>
                <a:latin typeface="TH SarabunPSK" pitchFamily="34" charset="-34"/>
                <a:ea typeface="Calibri"/>
                <a:cs typeface="TH SarabunPSK" pitchFamily="34" charset="-34"/>
              </a:rPr>
              <a:t>3.6 </a:t>
            </a:r>
            <a:r>
              <a:rPr lang="th-TH" sz="1500" dirty="0">
                <a:solidFill>
                  <a:schemeClr val="tx1"/>
                </a:solidFill>
                <a:latin typeface="TH SarabunPSK" pitchFamily="34" charset="-34"/>
                <a:ea typeface="Calibri"/>
                <a:cs typeface="TH SarabunPSK" pitchFamily="34" charset="-34"/>
              </a:rPr>
              <a:t>รายงานสถานะการเงินเป็นประจำทุกเดือน</a:t>
            </a:r>
          </a:p>
        </p:txBody>
      </p:sp>
      <p:sp>
        <p:nvSpPr>
          <p:cNvPr id="22" name="เครื่องหมายบั้ง 21"/>
          <p:cNvSpPr/>
          <p:nvPr/>
        </p:nvSpPr>
        <p:spPr>
          <a:xfrm>
            <a:off x="7866995" y="0"/>
            <a:ext cx="882382" cy="563904"/>
          </a:xfrm>
          <a:prstGeom prst="chevron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sp>
        <p:nvSpPr>
          <p:cNvPr id="23" name="Pentagon 5"/>
          <p:cNvSpPr/>
          <p:nvPr/>
        </p:nvSpPr>
        <p:spPr>
          <a:xfrm>
            <a:off x="7763" y="-6"/>
            <a:ext cx="8235485" cy="563903"/>
          </a:xfrm>
          <a:prstGeom prst="homePlate">
            <a:avLst>
              <a:gd name="adj" fmla="val 43772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         </a:t>
            </a:r>
          </a:p>
          <a:p>
            <a:endParaRPr lang="th-TH" sz="30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pSp>
        <p:nvGrpSpPr>
          <p:cNvPr id="26" name="Group 2"/>
          <p:cNvGrpSpPr/>
          <p:nvPr/>
        </p:nvGrpSpPr>
        <p:grpSpPr>
          <a:xfrm>
            <a:off x="313897" y="-60177"/>
            <a:ext cx="928050" cy="782507"/>
            <a:chOff x="2953255" y="4744273"/>
            <a:chExt cx="966131" cy="966131"/>
          </a:xfrm>
        </p:grpSpPr>
        <p:sp>
          <p:nvSpPr>
            <p:cNvPr id="27" name="Oval 86"/>
            <p:cNvSpPr/>
            <p:nvPr/>
          </p:nvSpPr>
          <p:spPr bwMode="auto">
            <a:xfrm>
              <a:off x="3014367" y="4805383"/>
              <a:ext cx="852640" cy="852639"/>
            </a:xfrm>
            <a:prstGeom prst="ellipse">
              <a:avLst/>
            </a:prstGeom>
            <a:solidFill>
              <a:schemeClr val="bg1"/>
            </a:solidFill>
            <a:ln w="3175" cmpd="sng">
              <a:noFill/>
              <a:prstDash val="soli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351" dirty="0">
                <a:latin typeface="TH SarabunPSK" panose="020B0500040200020003" pitchFamily="34" charset="-34"/>
                <a:cs typeface="TH SarabunPSK" pitchFamily="34" charset="-34"/>
              </a:endParaRPr>
            </a:p>
          </p:txBody>
        </p:sp>
        <p:sp>
          <p:nvSpPr>
            <p:cNvPr id="28" name="Oval 87"/>
            <p:cNvSpPr/>
            <p:nvPr/>
          </p:nvSpPr>
          <p:spPr bwMode="auto">
            <a:xfrm>
              <a:off x="2953255" y="4744273"/>
              <a:ext cx="966131" cy="966131"/>
            </a:xfrm>
            <a:prstGeom prst="ellipse">
              <a:avLst/>
            </a:prstGeom>
            <a:noFill/>
            <a:ln w="3175" cmpd="sng">
              <a:solidFill>
                <a:schemeClr val="bg1">
                  <a:lumMod val="65000"/>
                </a:schemeClr>
              </a:solidFill>
              <a:prstDash val="sys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351" dirty="0">
                <a:latin typeface="TH SarabunPSK" panose="020B0500040200020003" pitchFamily="34" charset="-34"/>
                <a:cs typeface="TH SarabunPSK" pitchFamily="34" charset="-34"/>
              </a:endParaRPr>
            </a:p>
          </p:txBody>
        </p:sp>
      </p:grpSp>
      <p:pic>
        <p:nvPicPr>
          <p:cNvPr id="3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059"/>
          <a:stretch/>
        </p:blipFill>
        <p:spPr>
          <a:xfrm>
            <a:off x="501334" y="66085"/>
            <a:ext cx="522248" cy="585329"/>
          </a:xfrm>
          <a:prstGeom prst="rect">
            <a:avLst/>
          </a:prstGeom>
        </p:spPr>
      </p:pic>
      <p:sp>
        <p:nvSpPr>
          <p:cNvPr id="33" name="กล่องข้อความ 32"/>
          <p:cNvSpPr txBox="1"/>
          <p:nvPr/>
        </p:nvSpPr>
        <p:spPr>
          <a:xfrm>
            <a:off x="1241032" y="84686"/>
            <a:ext cx="725207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</a:t>
            </a:r>
            <a:r>
              <a:rPr lang="th-TH" sz="3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ขับเคลื่อนกองทุนพัฒนาสตรี ปี 2562</a:t>
            </a:r>
          </a:p>
        </p:txBody>
      </p:sp>
      <p:sp>
        <p:nvSpPr>
          <p:cNvPr id="56" name="ลูกศรลง 55"/>
          <p:cNvSpPr/>
          <p:nvPr/>
        </p:nvSpPr>
        <p:spPr>
          <a:xfrm flipV="1">
            <a:off x="4317325" y="4192482"/>
            <a:ext cx="325698" cy="244106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350"/>
          </a:p>
        </p:txBody>
      </p:sp>
      <p:sp>
        <p:nvSpPr>
          <p:cNvPr id="30" name="ลูกศรลง 29"/>
          <p:cNvSpPr/>
          <p:nvPr/>
        </p:nvSpPr>
        <p:spPr>
          <a:xfrm flipV="1">
            <a:off x="4306461" y="3525097"/>
            <a:ext cx="325698" cy="244106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350"/>
          </a:p>
        </p:txBody>
      </p:sp>
      <p:sp>
        <p:nvSpPr>
          <p:cNvPr id="31" name="ลูกศรลง 30"/>
          <p:cNvSpPr/>
          <p:nvPr/>
        </p:nvSpPr>
        <p:spPr>
          <a:xfrm flipV="1">
            <a:off x="4317325" y="2949760"/>
            <a:ext cx="314834" cy="163663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350"/>
          </a:p>
        </p:txBody>
      </p:sp>
      <p:sp>
        <p:nvSpPr>
          <p:cNvPr id="35" name="ลูกศรลง 34"/>
          <p:cNvSpPr/>
          <p:nvPr/>
        </p:nvSpPr>
        <p:spPr>
          <a:xfrm flipV="1">
            <a:off x="4317325" y="1120270"/>
            <a:ext cx="325698" cy="244106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350"/>
          </a:p>
        </p:txBody>
      </p:sp>
      <p:sp>
        <p:nvSpPr>
          <p:cNvPr id="2" name="กล่องข้อความ 1"/>
          <p:cNvSpPr txBox="1"/>
          <p:nvPr/>
        </p:nvSpPr>
        <p:spPr>
          <a:xfrm>
            <a:off x="7763" y="6456774"/>
            <a:ext cx="2637313" cy="41549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th-TH" sz="2100" dirty="0">
                <a:latin typeface="TH SarabunPSK" pitchFamily="34" charset="-34"/>
                <a:cs typeface="TH SarabunPSK" pitchFamily="34" charset="-34"/>
              </a:rPr>
              <a:t>งบประมาณ 162,891,880.00 บาท</a:t>
            </a:r>
          </a:p>
        </p:txBody>
      </p:sp>
      <p:sp>
        <p:nvSpPr>
          <p:cNvPr id="36" name="กล่องข้อความ 35"/>
          <p:cNvSpPr txBox="1"/>
          <p:nvPr/>
        </p:nvSpPr>
        <p:spPr>
          <a:xfrm>
            <a:off x="2869548" y="6449598"/>
            <a:ext cx="3264890" cy="46166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2400" dirty="0" smtClean="0"/>
              <a:t>งบประมาณ 1,779,243,000.00 บาท </a:t>
            </a:r>
            <a:endParaRPr lang="th-TH" sz="2400" dirty="0"/>
          </a:p>
        </p:txBody>
      </p:sp>
      <p:sp>
        <p:nvSpPr>
          <p:cNvPr id="37" name="กล่องข้อความ 36"/>
          <p:cNvSpPr txBox="1"/>
          <p:nvPr/>
        </p:nvSpPr>
        <p:spPr>
          <a:xfrm>
            <a:off x="6280679" y="6458517"/>
            <a:ext cx="2796641" cy="43088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2200" dirty="0" smtClean="0"/>
              <a:t>งบประมาณ </a:t>
            </a:r>
            <a:r>
              <a:rPr lang="th-TH" sz="2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24,156,860.00</a:t>
            </a:r>
            <a:r>
              <a:rPr lang="th-TH" sz="22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2200" dirty="0" smtClean="0"/>
              <a:t>บาท </a:t>
            </a:r>
            <a:endParaRPr lang="th-TH" sz="2200" dirty="0"/>
          </a:p>
        </p:txBody>
      </p:sp>
      <p:sp>
        <p:nvSpPr>
          <p:cNvPr id="38" name="Text Box 11"/>
          <p:cNvSpPr txBox="1"/>
          <p:nvPr/>
        </p:nvSpPr>
        <p:spPr>
          <a:xfrm>
            <a:off x="6935710" y="3601480"/>
            <a:ext cx="2141610" cy="83510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</a:pPr>
            <a:r>
              <a:rPr lang="th-TH" b="1" dirty="0" smtClean="0">
                <a:solidFill>
                  <a:schemeClr val="tx1"/>
                </a:solidFill>
                <a:latin typeface="TH SarabunPSK" pitchFamily="34" charset="-34"/>
                <a:ea typeface="Calibri"/>
                <a:cs typeface="TH SarabunPSK" pitchFamily="34" charset="-34"/>
              </a:rPr>
              <a:t> </a:t>
            </a:r>
            <a:r>
              <a:rPr lang="th-TH" sz="1600" b="1" dirty="0" smtClean="0">
                <a:solidFill>
                  <a:schemeClr val="tx1"/>
                </a:solidFill>
                <a:latin typeface="TH SarabunPSK" pitchFamily="34" charset="-34"/>
                <a:ea typeface="Calibri"/>
                <a:cs typeface="TH SarabunPSK" pitchFamily="34" charset="-34"/>
              </a:rPr>
              <a:t>งบบริหาร 261,387,460 บาท</a:t>
            </a:r>
          </a:p>
          <a:p>
            <a:pPr>
              <a:lnSpc>
                <a:spcPct val="107000"/>
              </a:lnSpc>
            </a:pPr>
            <a:r>
              <a:rPr lang="th-TH" sz="1600" b="1" dirty="0" smtClean="0">
                <a:solidFill>
                  <a:schemeClr val="tx1"/>
                </a:solidFill>
                <a:latin typeface="TH SarabunPSK" pitchFamily="34" charset="-34"/>
                <a:ea typeface="Calibri"/>
                <a:cs typeface="TH SarabunPSK" pitchFamily="34" charset="-34"/>
              </a:rPr>
              <a:t> งบลงทุน        792,800 บาท</a:t>
            </a:r>
            <a:endParaRPr lang="en-US" sz="1600" dirty="0">
              <a:solidFill>
                <a:schemeClr val="tx1"/>
              </a:solidFill>
              <a:latin typeface="TH SarabunPSK" pitchFamily="34" charset="-34"/>
              <a:ea typeface="Calibri"/>
              <a:cs typeface="TH SarabunPSK" pitchFamily="34" charset="-34"/>
            </a:endParaRPr>
          </a:p>
        </p:txBody>
      </p:sp>
      <p:cxnSp>
        <p:nvCxnSpPr>
          <p:cNvPr id="5" name="ลูกศรเชื่อมต่อแบบตรง 4"/>
          <p:cNvCxnSpPr/>
          <p:nvPr/>
        </p:nvCxnSpPr>
        <p:spPr>
          <a:xfrm flipH="1">
            <a:off x="6204479" y="3934843"/>
            <a:ext cx="640821" cy="9711"/>
          </a:xfrm>
          <a:prstGeom prst="straightConnector1">
            <a:avLst/>
          </a:prstGeom>
          <a:ln w="34925" cap="rnd">
            <a:solidFill>
              <a:srgbClr val="FF0000"/>
            </a:solidFill>
            <a:prstDash val="sysDash"/>
            <a:headEnd w="lg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34331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667243" y="2870632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th-TH" sz="1350">
              <a:solidFill>
                <a:prstClr val="black"/>
              </a:solidFill>
              <a:latin typeface="Calibri"/>
              <a:cs typeface="Cordia New" panose="020B0304020202020204" pitchFamily="34" charset="-34"/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1824039" y="1991530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th-TH" sz="1350">
              <a:solidFill>
                <a:prstClr val="black"/>
              </a:solidFill>
              <a:latin typeface="Calibri"/>
              <a:cs typeface="Cordia New" panose="020B0304020202020204" pitchFamily="34" charset="-34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1824039" y="1897523"/>
            <a:ext cx="138564" cy="807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685800"/>
            <a:endParaRPr lang="en-US" altLang="th-TH" sz="600">
              <a:solidFill>
                <a:prstClr val="black"/>
              </a:solidFill>
              <a:cs typeface="Cordia New" panose="020B0304020202020204" pitchFamily="34" charset="-34"/>
            </a:endParaRPr>
          </a:p>
          <a:p>
            <a:pPr defTabSz="685800"/>
            <a:r>
              <a:rPr lang="en-US" altLang="th-TH" sz="2100">
                <a:solidFill>
                  <a:prstClr val="black"/>
                </a:solidFill>
                <a:cs typeface="Cordia New" panose="020B0304020202020204" pitchFamily="34" charset="-34"/>
              </a:rPr>
              <a:t/>
            </a:r>
            <a:br>
              <a:rPr lang="en-US" altLang="th-TH" sz="2100">
                <a:solidFill>
                  <a:prstClr val="black"/>
                </a:solidFill>
                <a:cs typeface="Cordia New" panose="020B0304020202020204" pitchFamily="34" charset="-34"/>
              </a:rPr>
            </a:br>
            <a:endParaRPr lang="en-US" altLang="th-TH" sz="2100">
              <a:solidFill>
                <a:prstClr val="black"/>
              </a:solidFill>
              <a:cs typeface="Cordia New" panose="020B0304020202020204" pitchFamily="34" charset="-34"/>
            </a:endParaRPr>
          </a:p>
        </p:txBody>
      </p:sp>
      <p:graphicFrame>
        <p:nvGraphicFramePr>
          <p:cNvPr id="12" name="ตาราง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9590889"/>
              </p:ext>
            </p:extLst>
          </p:nvPr>
        </p:nvGraphicFramePr>
        <p:xfrm>
          <a:off x="357136" y="950022"/>
          <a:ext cx="8507464" cy="58315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565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09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45171"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เกณฑ์วัด</a:t>
                      </a:r>
                      <a:endParaRPr lang="th-TH" sz="180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ระดับ 5 คะแนน</a:t>
                      </a:r>
                      <a:endParaRPr lang="th-TH" sz="180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76202">
                <a:tc>
                  <a:txBody>
                    <a:bodyPr/>
                    <a:lstStyle/>
                    <a:p>
                      <a:r>
                        <a:rPr lang="th-TH" sz="1800" b="1" kern="1200" dirty="0" smtClean="0">
                          <a:solidFill>
                            <a:srgbClr val="0070C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ด้านที่ 1 การเงิน</a:t>
                      </a:r>
                      <a:endParaRPr lang="en-US" sz="1800" kern="1200" dirty="0" smtClean="0">
                        <a:solidFill>
                          <a:srgbClr val="0070C0"/>
                        </a:solidFill>
                        <a:effectLst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  <a:p>
                      <a:r>
                        <a:rPr lang="th-TH" sz="1800" b="0" kern="1200" dirty="0" smtClean="0">
                          <a:solidFill>
                            <a:srgbClr val="0070C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ตัวชี้วัดที่ 1.1  ร้อยละของการชำระคืนเงินกู้ยืม</a:t>
                      </a:r>
                      <a:endParaRPr lang="en-US" sz="1800" b="0" kern="1200" dirty="0" smtClean="0">
                        <a:solidFill>
                          <a:srgbClr val="0070C0"/>
                        </a:solidFill>
                        <a:effectLst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  <a:p>
                      <a:r>
                        <a:rPr lang="th-TH" sz="1800" b="0" kern="1200" dirty="0" smtClean="0">
                          <a:solidFill>
                            <a:srgbClr val="0070C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เงินทุนหมุนเวียนตามสัญญา</a:t>
                      </a:r>
                      <a:endParaRPr lang="th-TH" sz="1800" b="0" dirty="0">
                        <a:solidFill>
                          <a:srgbClr val="0070C0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ร้อยละ</a:t>
                      </a:r>
                      <a:r>
                        <a:rPr lang="th-TH" sz="1800" b="1" kern="1200" baseline="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95</a:t>
                      </a:r>
                      <a:endParaRPr lang="en-US" sz="1800" kern="1200" dirty="0" smtClean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  <a:p>
                      <a:pPr algn="ctr"/>
                      <a:endParaRPr lang="th-TH" sz="180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70915">
                <a:tc>
                  <a:txBody>
                    <a:bodyPr/>
                    <a:lstStyle/>
                    <a:p>
                      <a:r>
                        <a:rPr lang="th-TH" sz="1800" b="1" kern="1200" dirty="0" smtClean="0">
                          <a:solidFill>
                            <a:srgbClr val="0070C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ด้านที่ 2 การสนองประโยชน์ต่อผู้มีส่วนได้ส่วนเสีย</a:t>
                      </a:r>
                      <a:endParaRPr lang="en-US" sz="1800" kern="1200" dirty="0" smtClean="0">
                        <a:solidFill>
                          <a:srgbClr val="0070C0"/>
                        </a:solidFill>
                        <a:effectLst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  <a:p>
                      <a:r>
                        <a:rPr lang="th-TH" sz="1800" b="0" kern="1200" dirty="0" smtClean="0">
                          <a:solidFill>
                            <a:srgbClr val="0070C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ตัวชี้วัดที่ 2.1  การจัดทำรายงานวิเคราะห์ผู้ใช้บริการหลักและผู้มีส่วนได้ส่วนเสียทั้งทางตรงและทางอ้อมของทุนหมุนเวียน</a:t>
                      </a:r>
                      <a:r>
                        <a:rPr lang="th-TH" sz="1800" b="0" kern="1200" baseline="0" dirty="0" smtClean="0">
                          <a:solidFill>
                            <a:srgbClr val="0070C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800" b="0" kern="1200" baseline="0" dirty="0" smtClean="0">
                          <a:solidFill>
                            <a:srgbClr val="C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(ตัวชี้วัดร่วม)</a:t>
                      </a:r>
                    </a:p>
                    <a:p>
                      <a:r>
                        <a:rPr lang="th-TH" sz="1800" b="0" kern="1200" baseline="0" dirty="0" smtClean="0">
                          <a:solidFill>
                            <a:srgbClr val="0070C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ตัวชี้วัดที่ 2.2 ความพึงพอใจของผู้มีส่วนได้ส่วนเสีย</a:t>
                      </a:r>
                      <a:endParaRPr lang="th-TH" sz="1800" b="0" dirty="0">
                        <a:solidFill>
                          <a:srgbClr val="0070C0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1800" dirty="0" smtClean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/>
                      <a:r>
                        <a:rPr lang="th-TH" sz="180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ระดับ 5 </a:t>
                      </a:r>
                    </a:p>
                    <a:p>
                      <a:pPr algn="ctr"/>
                      <a:endParaRPr lang="th-TH" sz="1800" dirty="0" smtClean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/>
                      <a:r>
                        <a:rPr lang="th-TH" sz="180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 85</a:t>
                      </a:r>
                      <a:endParaRPr lang="th-TH" sz="180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62174">
                <a:tc>
                  <a:txBody>
                    <a:bodyPr/>
                    <a:lstStyle/>
                    <a:p>
                      <a:r>
                        <a:rPr lang="th-TH" sz="1800" b="1" kern="1200" dirty="0" smtClean="0">
                          <a:solidFill>
                            <a:srgbClr val="0070C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ด้านที่ 3 การปฏิบัติการ</a:t>
                      </a:r>
                      <a:endParaRPr lang="en-US" sz="1800" kern="1200" dirty="0" smtClean="0">
                        <a:solidFill>
                          <a:srgbClr val="0070C0"/>
                        </a:solidFill>
                        <a:effectLst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  <a:p>
                      <a:r>
                        <a:rPr lang="th-TH" sz="1800" b="0" kern="1200" dirty="0" smtClean="0">
                          <a:solidFill>
                            <a:srgbClr val="0070C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ตัวชี้วัดที่ 3.1  ความสามารถในการจัดสรรเงินทุนหมุนเวียนให้แก่กลุ่มสตรีและองค์กรสตรี</a:t>
                      </a:r>
                      <a:endParaRPr lang="en-US" sz="1800" b="0" kern="1200" dirty="0" smtClean="0">
                        <a:solidFill>
                          <a:srgbClr val="0070C0"/>
                        </a:solidFill>
                        <a:effectLst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  <a:p>
                      <a:r>
                        <a:rPr lang="th-TH" sz="1800" b="0" kern="1200" dirty="0" smtClean="0">
                          <a:solidFill>
                            <a:srgbClr val="0070C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ตัวชี้วัดที่ 3.2 ความสามารถในการบริหารจัดการหนี้ค้างชำระ </a:t>
                      </a:r>
                    </a:p>
                    <a:p>
                      <a:r>
                        <a:rPr lang="th-TH" sz="1800" b="0" kern="1200" dirty="0" smtClean="0">
                          <a:solidFill>
                            <a:srgbClr val="0070C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                3.2.1 ความสามารถในการบริหารจัดการหนี้ค้างชำระ</a:t>
                      </a:r>
                      <a:r>
                        <a:rPr lang="th-TH" sz="1800" b="0" kern="1200" baseline="0" dirty="0" smtClean="0">
                          <a:solidFill>
                            <a:srgbClr val="0070C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ประจำปีบัญชี 2556 – 2559</a:t>
                      </a:r>
                    </a:p>
                    <a:p>
                      <a:r>
                        <a:rPr lang="th-TH" sz="1800" b="0" kern="1200" baseline="0" dirty="0" smtClean="0">
                          <a:solidFill>
                            <a:srgbClr val="0070C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                3.2.2 ความสามารถในการบริหารจัดการหนี้ค้างชำระ ประจำปีบัญชี 2560 – 2561 </a:t>
                      </a:r>
                      <a:r>
                        <a:rPr lang="th-TH" sz="1800" b="0" kern="1200" baseline="0" dirty="0" smtClean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(</a:t>
                      </a:r>
                      <a:r>
                        <a:rPr lang="en-US" sz="1800" b="0" kern="1200" baseline="0" dirty="0" smtClean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60 %</a:t>
                      </a:r>
                      <a:r>
                        <a:rPr lang="th-TH" sz="1800" b="0" kern="1200" baseline="0" dirty="0" smtClean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)</a:t>
                      </a:r>
                    </a:p>
                    <a:p>
                      <a:r>
                        <a:rPr lang="th-TH" sz="1800" b="0" kern="1200" baseline="0" dirty="0" smtClean="0">
                          <a:solidFill>
                            <a:srgbClr val="0070C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ตัวชี้วัดที่ 3.3 ความสามารถในการจัดทำข้อมูลทางการเงิน</a:t>
                      </a:r>
                    </a:p>
                    <a:p>
                      <a:r>
                        <a:rPr lang="th-TH" sz="1800" b="0" kern="1200" baseline="0" dirty="0" smtClean="0">
                          <a:solidFill>
                            <a:srgbClr val="0070C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                3.3.1 การจัดทำรายงานประจำเดือน ประจำปีบัญชี 2562</a:t>
                      </a:r>
                    </a:p>
                    <a:p>
                      <a:r>
                        <a:rPr lang="th-TH" sz="1800" b="0" kern="1200" baseline="0" dirty="0" smtClean="0">
                          <a:solidFill>
                            <a:srgbClr val="0070C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                3.3.2 การจัดทำแบบการยืนยันข้อมูลการใช้จ่ายเงินทุนหมุนเวียนฯ ประจำปีบัญชี 2562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1800" dirty="0" smtClean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/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ระดับ 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5</a:t>
                      </a:r>
                    </a:p>
                    <a:p>
                      <a:pPr algn="ctr"/>
                      <a:endParaRPr lang="th-TH" sz="1800" b="1" kern="1200" dirty="0" smtClean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  <a:p>
                      <a:pPr algn="ctr"/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ร้อยละ 35</a:t>
                      </a:r>
                      <a:endParaRPr lang="en-US" sz="1800" kern="1200" dirty="0" smtClean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  <a:p>
                      <a:pPr algn="ctr"/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ร้อยละ 30</a:t>
                      </a:r>
                      <a:endParaRPr lang="en-US" sz="1800" b="1" kern="1200" dirty="0" smtClean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  <a:p>
                      <a:pPr algn="ctr"/>
                      <a:endParaRPr lang="th-TH" sz="1800" b="1" kern="1200" dirty="0" smtClean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  <a:p>
                      <a:pPr algn="ctr"/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ร้อยละ 100</a:t>
                      </a:r>
                    </a:p>
                    <a:p>
                      <a:pPr algn="ctr"/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ร้อยละ 100</a:t>
                      </a:r>
                      <a:endParaRPr lang="en-US" sz="1800" b="1" kern="1200" dirty="0" smtClean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70915"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1" kern="1200" baseline="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ด้านที่ 4 การบริหารพัฒนาทุนหมุนเวียน </a:t>
                      </a:r>
                      <a:r>
                        <a:rPr lang="th-TH" sz="1800" b="0" kern="1200" baseline="0" dirty="0" smtClean="0">
                          <a:solidFill>
                            <a:srgbClr val="0070C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(</a:t>
                      </a:r>
                      <a:r>
                        <a:rPr lang="th-TH" sz="1800" b="0" kern="1200" baseline="0" dirty="0" smtClean="0">
                          <a:solidFill>
                            <a:srgbClr val="C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ตัวชี้วัดร่วม)</a:t>
                      </a:r>
                      <a:endParaRPr lang="th-TH" sz="1800" b="1" kern="1200" baseline="0" dirty="0" smtClean="0">
                        <a:solidFill>
                          <a:srgbClr val="C00000"/>
                        </a:solidFill>
                        <a:effectLst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  <a:p>
                      <a:r>
                        <a:rPr lang="th-TH" sz="1800" b="0" kern="1200" baseline="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ตัวชี้วัดที่ 4.1 การบริหารความเสี่ยง และการควบคุมภายใน</a:t>
                      </a:r>
                    </a:p>
                    <a:p>
                      <a:r>
                        <a:rPr lang="th-TH" sz="1800" b="0" kern="1200" baseline="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ตัวชี้วัดที่ 4.2 การตรวจสอบภายใน</a:t>
                      </a:r>
                    </a:p>
                    <a:p>
                      <a:r>
                        <a:rPr lang="th-TH" sz="1800" b="0" kern="1200" baseline="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ตัวชี้วัดที่ 4.3 การบริหารจัดการสารสนเทศและดิจิทัล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1800" b="1" kern="1200" dirty="0" smtClean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  <a:p>
                      <a:pPr algn="ctr"/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ระดับ 5</a:t>
                      </a:r>
                    </a:p>
                    <a:p>
                      <a:pPr algn="ctr"/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ระดับ 5</a:t>
                      </a:r>
                    </a:p>
                    <a:p>
                      <a:pPr algn="ctr"/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ระดับ 5</a:t>
                      </a:r>
                      <a:endParaRPr lang="en-US" sz="1800" b="1" kern="1200" dirty="0" smtClean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เครื่องหมายบั้ง 7"/>
          <p:cNvSpPr/>
          <p:nvPr/>
        </p:nvSpPr>
        <p:spPr>
          <a:xfrm>
            <a:off x="7866995" y="0"/>
            <a:ext cx="882382" cy="747378"/>
          </a:xfrm>
          <a:prstGeom prst="chevron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sp>
        <p:nvSpPr>
          <p:cNvPr id="10" name="Pentagon 5"/>
          <p:cNvSpPr/>
          <p:nvPr/>
        </p:nvSpPr>
        <p:spPr>
          <a:xfrm>
            <a:off x="7763" y="-6"/>
            <a:ext cx="8235485" cy="747384"/>
          </a:xfrm>
          <a:prstGeom prst="homePlate">
            <a:avLst>
              <a:gd name="adj" fmla="val 43772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80000"/>
              </a:lnSpc>
            </a:pPr>
            <a:r>
              <a:rPr lang="th-TH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                 8. เกณฑ์</a:t>
            </a:r>
            <a:r>
              <a:rPr lang="th-TH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การ</a:t>
            </a:r>
            <a:r>
              <a:rPr lang="th-TH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ประเมินผลกองทุนพัฒนาบทบาทสตรี ปี 2562</a:t>
            </a:r>
            <a:endParaRPr lang="th-TH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pSp>
        <p:nvGrpSpPr>
          <p:cNvPr id="13" name="Group 2"/>
          <p:cNvGrpSpPr/>
          <p:nvPr/>
        </p:nvGrpSpPr>
        <p:grpSpPr>
          <a:xfrm>
            <a:off x="298433" y="-17568"/>
            <a:ext cx="928050" cy="782507"/>
            <a:chOff x="2953255" y="4744273"/>
            <a:chExt cx="966131" cy="966131"/>
          </a:xfrm>
        </p:grpSpPr>
        <p:sp>
          <p:nvSpPr>
            <p:cNvPr id="16" name="Oval 86"/>
            <p:cNvSpPr/>
            <p:nvPr/>
          </p:nvSpPr>
          <p:spPr bwMode="auto">
            <a:xfrm>
              <a:off x="3014367" y="4805383"/>
              <a:ext cx="852640" cy="852639"/>
            </a:xfrm>
            <a:prstGeom prst="ellipse">
              <a:avLst/>
            </a:prstGeom>
            <a:solidFill>
              <a:schemeClr val="bg1"/>
            </a:solidFill>
            <a:ln w="3175" cmpd="sng">
              <a:noFill/>
              <a:prstDash val="soli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351" dirty="0">
                <a:latin typeface="TH SarabunPSK" panose="020B0500040200020003" pitchFamily="34" charset="-34"/>
                <a:cs typeface="TH SarabunPSK" pitchFamily="34" charset="-34"/>
              </a:endParaRPr>
            </a:p>
          </p:txBody>
        </p:sp>
        <p:sp>
          <p:nvSpPr>
            <p:cNvPr id="17" name="Oval 87"/>
            <p:cNvSpPr/>
            <p:nvPr/>
          </p:nvSpPr>
          <p:spPr bwMode="auto">
            <a:xfrm>
              <a:off x="2953255" y="4744273"/>
              <a:ext cx="966131" cy="966131"/>
            </a:xfrm>
            <a:prstGeom prst="ellipse">
              <a:avLst/>
            </a:prstGeom>
            <a:noFill/>
            <a:ln w="3175" cmpd="sng">
              <a:solidFill>
                <a:schemeClr val="bg1">
                  <a:lumMod val="65000"/>
                </a:schemeClr>
              </a:solidFill>
              <a:prstDash val="sys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351" dirty="0">
                <a:latin typeface="TH SarabunPSK" panose="020B0500040200020003" pitchFamily="34" charset="-34"/>
                <a:cs typeface="TH SarabunPSK" pitchFamily="34" charset="-34"/>
              </a:endParaRPr>
            </a:p>
          </p:txBody>
        </p:sp>
      </p:grpSp>
      <p:pic>
        <p:nvPicPr>
          <p:cNvPr id="18" name="Picture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059"/>
          <a:stretch/>
        </p:blipFill>
        <p:spPr>
          <a:xfrm>
            <a:off x="501334" y="66085"/>
            <a:ext cx="522248" cy="585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644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575121" y="2880868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th-TH" sz="1350">
              <a:solidFill>
                <a:prstClr val="black"/>
              </a:solidFill>
              <a:latin typeface="Calibri"/>
              <a:cs typeface="Cordia New" panose="020B0304020202020204" pitchFamily="34" charset="-34"/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1824039" y="1991530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th-TH" sz="1350">
              <a:solidFill>
                <a:prstClr val="black"/>
              </a:solidFill>
              <a:latin typeface="Calibri"/>
              <a:cs typeface="Cordia New" panose="020B0304020202020204" pitchFamily="34" charset="-34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1824039" y="1897523"/>
            <a:ext cx="138564" cy="807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685800"/>
            <a:endParaRPr lang="en-US" altLang="th-TH" sz="600">
              <a:solidFill>
                <a:prstClr val="black"/>
              </a:solidFill>
              <a:cs typeface="Cordia New" panose="020B0304020202020204" pitchFamily="34" charset="-34"/>
            </a:endParaRPr>
          </a:p>
          <a:p>
            <a:pPr defTabSz="685800"/>
            <a:r>
              <a:rPr lang="en-US" altLang="th-TH" sz="2100">
                <a:solidFill>
                  <a:prstClr val="black"/>
                </a:solidFill>
                <a:cs typeface="Cordia New" panose="020B0304020202020204" pitchFamily="34" charset="-34"/>
              </a:rPr>
              <a:t/>
            </a:r>
            <a:br>
              <a:rPr lang="en-US" altLang="th-TH" sz="2100">
                <a:solidFill>
                  <a:prstClr val="black"/>
                </a:solidFill>
                <a:cs typeface="Cordia New" panose="020B0304020202020204" pitchFamily="34" charset="-34"/>
              </a:rPr>
            </a:br>
            <a:endParaRPr lang="en-US" altLang="th-TH" sz="2100">
              <a:solidFill>
                <a:prstClr val="black"/>
              </a:solidFill>
              <a:cs typeface="Cordia New" panose="020B0304020202020204" pitchFamily="34" charset="-34"/>
            </a:endParaRPr>
          </a:p>
        </p:txBody>
      </p:sp>
      <p:graphicFrame>
        <p:nvGraphicFramePr>
          <p:cNvPr id="12" name="ตาราง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54085"/>
              </p:ext>
            </p:extLst>
          </p:nvPr>
        </p:nvGraphicFramePr>
        <p:xfrm>
          <a:off x="533400" y="1102328"/>
          <a:ext cx="8271328" cy="35570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418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29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8620"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เกณฑ์วัด (ต่อ)</a:t>
                      </a:r>
                      <a:endParaRPr lang="th-TH" sz="200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ระดับ 5 คะแนน</a:t>
                      </a:r>
                      <a:endParaRPr lang="th-TH" sz="200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48740"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ด้านที่ 5 การปฏิบัติงานของคณะกรรมการบริหาร</a:t>
                      </a:r>
                      <a:r>
                        <a:rPr lang="th-TH" sz="2000" b="1" kern="1200" baseline="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ผู้บริหารทุนหมุนเวียน พนักงาน และลูกจ้าง </a:t>
                      </a:r>
                      <a:r>
                        <a:rPr lang="th-TH" sz="2000" b="0" kern="1200" baseline="0" dirty="0" smtClean="0">
                          <a:solidFill>
                            <a:srgbClr val="C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(ตัวชี้วัดร่วม)</a:t>
                      </a:r>
                      <a:endParaRPr lang="th-TH" sz="2000" b="1" kern="1200" baseline="0" dirty="0" smtClean="0">
                        <a:solidFill>
                          <a:srgbClr val="C00000"/>
                        </a:solidFill>
                        <a:effectLst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  <a:p>
                      <a:r>
                        <a:rPr lang="th-TH" sz="2000" b="0" kern="1200" baseline="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ตัวชี้วัดที่ 5.1 บทบาทคณะกรรมการบริหารทุนหมุนเวียน</a:t>
                      </a:r>
                    </a:p>
                    <a:p>
                      <a:r>
                        <a:rPr lang="th-TH" sz="2000" b="0" kern="1200" baseline="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ตัวชี้วัดที่ 5.2 การบริหารทรัพยากรบุคคล</a:t>
                      </a:r>
                      <a:endParaRPr lang="th-TH" sz="2000" b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2000" dirty="0" smtClean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/>
                      <a:endParaRPr lang="th-TH" sz="2000" dirty="0" smtClean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/>
                      <a:r>
                        <a:rPr lang="th-TH" sz="2000" b="1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ระดับ 5</a:t>
                      </a:r>
                    </a:p>
                    <a:p>
                      <a:pPr algn="ctr"/>
                      <a:r>
                        <a:rPr lang="th-TH" sz="2000" b="1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ระดับ 5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19719"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ด้านที่ 6 การดำเนินงานตามนโยบายรัฐ/กระทรวงการคลัง </a:t>
                      </a:r>
                      <a:r>
                        <a:rPr lang="th-TH" sz="2000" b="0" kern="1200" baseline="0" dirty="0" smtClean="0">
                          <a:solidFill>
                            <a:srgbClr val="C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(ตัวชี้วัดร่วม)</a:t>
                      </a:r>
                      <a:endParaRPr lang="th-TH" sz="2000" b="1" dirty="0" smtClean="0">
                        <a:solidFill>
                          <a:srgbClr val="C00000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r>
                        <a:rPr lang="th-TH" sz="20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ตัวชี้วัดที่ 6.1 การเบิกจ่ายเงินตามแผนการเบิกจ่ายที่ได้รับอนุมัติ</a:t>
                      </a:r>
                    </a:p>
                    <a:p>
                      <a:r>
                        <a:rPr lang="th-TH" sz="20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ตัวชี้วัดที่</a:t>
                      </a:r>
                      <a:r>
                        <a:rPr lang="th-TH" sz="2000" b="0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6.2 การรายงานทางการเงิน</a:t>
                      </a:r>
                    </a:p>
                    <a:p>
                      <a:r>
                        <a:rPr lang="th-TH" sz="2000" b="0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ตัวชี้วัดที่ 6.3 การดำเนินการตามแผนพัฒนาระบบการจ่ายเงิน และการรับเงินทุนหมุนเวียนผ่านระบบอิเล็กทรอนิกส์</a:t>
                      </a:r>
                      <a:endParaRPr lang="th-TH" sz="2000" b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2000" dirty="0" smtClean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/>
                      <a:r>
                        <a:rPr lang="th-TH" sz="2000" b="1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ระดับ 5</a:t>
                      </a:r>
                    </a:p>
                    <a:p>
                      <a:pPr algn="ctr"/>
                      <a:r>
                        <a:rPr lang="th-TH" sz="2000" b="1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ระดับ 5</a:t>
                      </a:r>
                    </a:p>
                    <a:p>
                      <a:pPr algn="ctr"/>
                      <a:r>
                        <a:rPr lang="th-TH" sz="2000" b="1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ระดับ 5</a:t>
                      </a:r>
                      <a:endParaRPr lang="en-US" sz="2000" b="1" kern="1200" dirty="0" smtClean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0242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เครื่องหมายบั้ง 3"/>
          <p:cNvSpPr/>
          <p:nvPr/>
        </p:nvSpPr>
        <p:spPr>
          <a:xfrm>
            <a:off x="7866995" y="0"/>
            <a:ext cx="882382" cy="747378"/>
          </a:xfrm>
          <a:prstGeom prst="chevron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sp>
        <p:nvSpPr>
          <p:cNvPr id="5" name="Pentagon 5"/>
          <p:cNvSpPr/>
          <p:nvPr/>
        </p:nvSpPr>
        <p:spPr>
          <a:xfrm>
            <a:off x="7763" y="-6"/>
            <a:ext cx="8235485" cy="747384"/>
          </a:xfrm>
          <a:prstGeom prst="homePlate">
            <a:avLst>
              <a:gd name="adj" fmla="val 43772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         </a:t>
            </a:r>
          </a:p>
          <a:p>
            <a:endParaRPr lang="th-TH" sz="30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pSp>
        <p:nvGrpSpPr>
          <p:cNvPr id="6" name="Group 2"/>
          <p:cNvGrpSpPr/>
          <p:nvPr/>
        </p:nvGrpSpPr>
        <p:grpSpPr>
          <a:xfrm>
            <a:off x="298433" y="-17568"/>
            <a:ext cx="928050" cy="782507"/>
            <a:chOff x="2953255" y="4744273"/>
            <a:chExt cx="966131" cy="966131"/>
          </a:xfrm>
        </p:grpSpPr>
        <p:sp>
          <p:nvSpPr>
            <p:cNvPr id="7" name="Oval 86"/>
            <p:cNvSpPr/>
            <p:nvPr/>
          </p:nvSpPr>
          <p:spPr bwMode="auto">
            <a:xfrm>
              <a:off x="3014367" y="4805383"/>
              <a:ext cx="852640" cy="852639"/>
            </a:xfrm>
            <a:prstGeom prst="ellipse">
              <a:avLst/>
            </a:prstGeom>
            <a:solidFill>
              <a:schemeClr val="bg1"/>
            </a:solidFill>
            <a:ln w="3175" cmpd="sng">
              <a:noFill/>
              <a:prstDash val="soli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351" dirty="0">
                <a:latin typeface="TH SarabunPSK" panose="020B0500040200020003" pitchFamily="34" charset="-34"/>
                <a:cs typeface="TH SarabunPSK" pitchFamily="34" charset="-34"/>
              </a:endParaRPr>
            </a:p>
          </p:txBody>
        </p:sp>
        <p:sp>
          <p:nvSpPr>
            <p:cNvPr id="8" name="Oval 87"/>
            <p:cNvSpPr/>
            <p:nvPr/>
          </p:nvSpPr>
          <p:spPr bwMode="auto">
            <a:xfrm>
              <a:off x="2953255" y="4744273"/>
              <a:ext cx="966131" cy="966131"/>
            </a:xfrm>
            <a:prstGeom prst="ellipse">
              <a:avLst/>
            </a:prstGeom>
            <a:noFill/>
            <a:ln w="3175" cmpd="sng">
              <a:solidFill>
                <a:schemeClr val="bg1">
                  <a:lumMod val="65000"/>
                </a:schemeClr>
              </a:solidFill>
              <a:prstDash val="sys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351" dirty="0">
                <a:latin typeface="TH SarabunPSK" panose="020B0500040200020003" pitchFamily="34" charset="-34"/>
                <a:cs typeface="TH SarabunPSK" pitchFamily="34" charset="-34"/>
              </a:endParaRPr>
            </a:p>
          </p:txBody>
        </p:sp>
      </p:grpSp>
      <p:pic>
        <p:nvPicPr>
          <p:cNvPr id="9" name="Picture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059"/>
          <a:stretch/>
        </p:blipFill>
        <p:spPr>
          <a:xfrm>
            <a:off x="501334" y="66085"/>
            <a:ext cx="522248" cy="585329"/>
          </a:xfrm>
          <a:prstGeom prst="rect">
            <a:avLst/>
          </a:prstGeom>
        </p:spPr>
      </p:pic>
      <p:sp>
        <p:nvSpPr>
          <p:cNvPr id="10" name="กล่องข้อความ 9"/>
          <p:cNvSpPr txBox="1"/>
          <p:nvPr/>
        </p:nvSpPr>
        <p:spPr>
          <a:xfrm>
            <a:off x="1370681" y="128194"/>
            <a:ext cx="46538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8. ประเด็นเน้นย้ำ</a:t>
            </a:r>
            <a:endParaRPr lang="th-TH" sz="28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" name="กล่องข้อความ 2"/>
          <p:cNvSpPr txBox="1"/>
          <p:nvPr/>
        </p:nvSpPr>
        <p:spPr>
          <a:xfrm>
            <a:off x="150125" y="956014"/>
            <a:ext cx="8839637" cy="51706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h-TH" sz="2200" b="1" dirty="0" smtClean="0">
                <a:solidFill>
                  <a:srgbClr val="0070C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 การบริหารงบประมาณ ปี 2562</a:t>
            </a:r>
          </a:p>
          <a:p>
            <a:r>
              <a:rPr lang="th-TH" sz="2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1.1 กำกับการเบิกจ่ายงบประมาณให้เป็นไปตามแผนการดำเนินงานและแผนการใช้จ่ายงบประมาณ ปี 2562 </a:t>
            </a:r>
          </a:p>
          <a:p>
            <a:r>
              <a:rPr lang="th-TH" sz="2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1.2 ประมาณการรายจ่ายเงินงบประมาณที่ไม่สามารถดำเนินการเบิกจ่ายได้ </a:t>
            </a:r>
            <a:r>
              <a:rPr lang="th-TH" sz="2200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จำนวน 2 ครั้ง</a:t>
            </a:r>
          </a:p>
          <a:p>
            <a:r>
              <a:rPr lang="th-TH" sz="22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	</a:t>
            </a:r>
            <a:r>
              <a:rPr lang="th-TH" sz="2200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ครั้งที่ 1 เดือน ต.ค. 61 – มี.ค. </a:t>
            </a:r>
            <a:r>
              <a:rPr lang="th-TH" sz="2200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62  </a:t>
            </a:r>
            <a:r>
              <a:rPr lang="th-TH" sz="2200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2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เงิน</a:t>
            </a:r>
            <a:r>
              <a:rPr lang="th-TH" sz="22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เหลือจ่ายโอนขายบิลภายใน </a:t>
            </a:r>
            <a:r>
              <a:rPr lang="th-TH" sz="2200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เม.ย 62</a:t>
            </a:r>
            <a:endParaRPr lang="th-TH" sz="2200" dirty="0" smtClean="0">
              <a:solidFill>
                <a:srgbClr val="FF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22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	</a:t>
            </a:r>
            <a:r>
              <a:rPr lang="th-TH" sz="2200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ครั้งที่ 2 เดือน เม.ย. – ก.ย. 62 </a:t>
            </a:r>
            <a:r>
              <a:rPr lang="th-TH" sz="2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    </a:t>
            </a:r>
            <a:r>
              <a:rPr lang="th-TH" sz="22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เงินเหลือจ่ายโอนขายบิลภายใน </a:t>
            </a:r>
            <a:r>
              <a:rPr lang="th-TH" sz="2200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ก.ค. 62</a:t>
            </a:r>
          </a:p>
          <a:p>
            <a:r>
              <a:rPr lang="th-TH" sz="2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1.3 กรณีงบประมาณเงินอุดเงินอุดหนุน และเงินทุนหมุนเวียนไม่เพียงพอ ให้เสนอของบประมาณเพิ่มเติม โดยผ่าน</a:t>
            </a:r>
          </a:p>
          <a:p>
            <a:r>
              <a:rPr lang="th-TH" sz="2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ความเห็นชอบ อกส.จ. และมีโครงการรองรับพร้อมดำเนินการ</a:t>
            </a:r>
          </a:p>
          <a:p>
            <a:r>
              <a:rPr lang="th-TH" sz="2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1.4 </a:t>
            </a:r>
            <a:r>
              <a:rPr lang="th-TH" sz="2200" dirty="0" err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การจัด</a:t>
            </a:r>
            <a:r>
              <a:rPr lang="th-TH" sz="2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สรรงบประมาณ ปี 2563 </a:t>
            </a:r>
            <a:r>
              <a:rPr lang="th-TH" sz="2200" dirty="0" err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คก</a:t>
            </a:r>
            <a:r>
              <a:rPr lang="th-TH" sz="2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ส.มีนโยบายที่จะ</a:t>
            </a:r>
            <a:r>
              <a:rPr lang="th-TH" sz="2200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จัดสรรเงินให้ตามประสิทธิภาพการบริหารงาน</a:t>
            </a:r>
            <a:r>
              <a:rPr lang="th-TH" sz="2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ของจังหวัด</a:t>
            </a:r>
          </a:p>
          <a:p>
            <a:r>
              <a:rPr lang="th-TH" sz="2200" b="1" dirty="0" smtClean="0">
                <a:solidFill>
                  <a:srgbClr val="0070C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 การบริหารจัดการหนี้</a:t>
            </a:r>
          </a:p>
          <a:p>
            <a:r>
              <a:rPr lang="th-TH" sz="2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2.1 หนี้ครบกำหนดชำระคืนตามสัญญาในปี 2562 ให้</a:t>
            </a:r>
            <a:r>
              <a:rPr lang="th-TH" sz="2200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กำกับตรวจสอบโครงการที่จะครบกำหนดชำระ</a:t>
            </a:r>
            <a:r>
              <a:rPr lang="th-TH" sz="2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ล่วงหน้าอย่างน้อย 1 เดือน และแจ้งให้ อกส.อ. และ อกส.จ. ทราบทุกเดือน</a:t>
            </a:r>
          </a:p>
          <a:p>
            <a:r>
              <a:rPr lang="th-TH" sz="2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2.2 หนี้ค้างชำระกองทุนเดิม ปี 56-59 และหนี้ค้างชำระกองใหม่ ปี 60 – 61 ให้บริหารจัดการหนี้ให้เป็นไปตามแนวทางที่กำหนด คือ </a:t>
            </a:r>
            <a:r>
              <a:rPr lang="th-TH" sz="2200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รับชำระหนี้ ปรับโครงสร้างหนี้ และดำเนินคดี</a:t>
            </a:r>
          </a:p>
          <a:p>
            <a:r>
              <a:rPr lang="th-TH" sz="2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2.3 หนี้ค้างชำระต้องติกตาม</a:t>
            </a:r>
            <a:r>
              <a:rPr lang="th-TH" sz="2200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กำกับไม่ให้หมดอายุความ </a:t>
            </a:r>
            <a:r>
              <a:rPr lang="th-TH" sz="2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โดยเฉพาะหนี้กองทุนเดิม ปี 56 – 59 ที่จะหมดอายุความ</a:t>
            </a:r>
          </a:p>
          <a:p>
            <a:r>
              <a:rPr lang="th-TH" sz="2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ในปี 2562 ให้รายงานข้อมูลให้ อกส.อ. อกส.จ และกรมฯ ทราบทุกเดือน</a:t>
            </a:r>
          </a:p>
        </p:txBody>
      </p:sp>
    </p:spTree>
    <p:extLst>
      <p:ext uri="{BB962C8B-B14F-4D97-AF65-F5344CB8AC3E}">
        <p14:creationId xmlns:p14="http://schemas.microsoft.com/office/powerpoint/2010/main" val="2587173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เครื่องหมายบั้ง 3"/>
          <p:cNvSpPr/>
          <p:nvPr/>
        </p:nvSpPr>
        <p:spPr>
          <a:xfrm>
            <a:off x="7866995" y="0"/>
            <a:ext cx="882382" cy="747378"/>
          </a:xfrm>
          <a:prstGeom prst="chevron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sp>
        <p:nvSpPr>
          <p:cNvPr id="5" name="Pentagon 5"/>
          <p:cNvSpPr/>
          <p:nvPr/>
        </p:nvSpPr>
        <p:spPr>
          <a:xfrm>
            <a:off x="7763" y="-6"/>
            <a:ext cx="8235485" cy="747384"/>
          </a:xfrm>
          <a:prstGeom prst="homePlate">
            <a:avLst>
              <a:gd name="adj" fmla="val 43772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         </a:t>
            </a:r>
          </a:p>
          <a:p>
            <a:endParaRPr lang="th-TH" sz="30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pSp>
        <p:nvGrpSpPr>
          <p:cNvPr id="6" name="Group 2"/>
          <p:cNvGrpSpPr/>
          <p:nvPr/>
        </p:nvGrpSpPr>
        <p:grpSpPr>
          <a:xfrm>
            <a:off x="298433" y="-17568"/>
            <a:ext cx="928050" cy="782507"/>
            <a:chOff x="2953255" y="4744273"/>
            <a:chExt cx="966131" cy="966131"/>
          </a:xfrm>
        </p:grpSpPr>
        <p:sp>
          <p:nvSpPr>
            <p:cNvPr id="7" name="Oval 86"/>
            <p:cNvSpPr/>
            <p:nvPr/>
          </p:nvSpPr>
          <p:spPr bwMode="auto">
            <a:xfrm>
              <a:off x="3014367" y="4805383"/>
              <a:ext cx="852640" cy="852639"/>
            </a:xfrm>
            <a:prstGeom prst="ellipse">
              <a:avLst/>
            </a:prstGeom>
            <a:solidFill>
              <a:schemeClr val="bg1"/>
            </a:solidFill>
            <a:ln w="3175" cmpd="sng">
              <a:noFill/>
              <a:prstDash val="soli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351" dirty="0">
                <a:latin typeface="TH SarabunPSK" panose="020B0500040200020003" pitchFamily="34" charset="-34"/>
                <a:cs typeface="TH SarabunPSK" pitchFamily="34" charset="-34"/>
              </a:endParaRPr>
            </a:p>
          </p:txBody>
        </p:sp>
        <p:sp>
          <p:nvSpPr>
            <p:cNvPr id="8" name="Oval 87"/>
            <p:cNvSpPr/>
            <p:nvPr/>
          </p:nvSpPr>
          <p:spPr bwMode="auto">
            <a:xfrm>
              <a:off x="2953255" y="4744273"/>
              <a:ext cx="966131" cy="966131"/>
            </a:xfrm>
            <a:prstGeom prst="ellipse">
              <a:avLst/>
            </a:prstGeom>
            <a:noFill/>
            <a:ln w="3175" cmpd="sng">
              <a:solidFill>
                <a:schemeClr val="bg1">
                  <a:lumMod val="65000"/>
                </a:schemeClr>
              </a:solidFill>
              <a:prstDash val="sys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351" dirty="0">
                <a:latin typeface="TH SarabunPSK" panose="020B0500040200020003" pitchFamily="34" charset="-34"/>
                <a:cs typeface="TH SarabunPSK" pitchFamily="34" charset="-34"/>
              </a:endParaRPr>
            </a:p>
          </p:txBody>
        </p:sp>
      </p:grpSp>
      <p:pic>
        <p:nvPicPr>
          <p:cNvPr id="9" name="Picture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059"/>
          <a:stretch/>
        </p:blipFill>
        <p:spPr>
          <a:xfrm>
            <a:off x="501334" y="66085"/>
            <a:ext cx="522248" cy="585329"/>
          </a:xfrm>
          <a:prstGeom prst="rect">
            <a:avLst/>
          </a:prstGeom>
        </p:spPr>
      </p:pic>
      <p:sp>
        <p:nvSpPr>
          <p:cNvPr id="10" name="กล่องข้อความ 9"/>
          <p:cNvSpPr txBox="1"/>
          <p:nvPr/>
        </p:nvSpPr>
        <p:spPr>
          <a:xfrm>
            <a:off x="1370681" y="75647"/>
            <a:ext cx="46538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ประเด็นเน้นย้ำ (ต่อ)</a:t>
            </a:r>
            <a:endParaRPr lang="th-TH" sz="28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" name="กล่องข้อความ 2"/>
          <p:cNvSpPr txBox="1"/>
          <p:nvPr/>
        </p:nvSpPr>
        <p:spPr>
          <a:xfrm>
            <a:off x="191069" y="956014"/>
            <a:ext cx="8798693" cy="569386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h-TH" sz="2600" b="1" dirty="0" smtClean="0">
                <a:solidFill>
                  <a:srgbClr val="0070C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3. ผลสำเร็จของการดำเนินงาน</a:t>
            </a:r>
          </a:p>
          <a:p>
            <a:pPr algn="thaiDist"/>
            <a:r>
              <a:rPr lang="th-TH" sz="2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3.1 มีการสำรวจ จัดเก็บ ประเมินผลสมาชิกกองทุนทั้งประเภทสตรีและองค์กรสตรีที่ได้รับ</a:t>
            </a:r>
          </a:p>
          <a:p>
            <a:pPr algn="thaiDist"/>
            <a:r>
              <a:rPr lang="th-TH" sz="2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การสนับสนุนเงินจากกองทุนฯได้รับประโยชน์อย่างไร จำนวนเท่าไร</a:t>
            </a:r>
          </a:p>
          <a:p>
            <a:pPr algn="thaiDist"/>
            <a:r>
              <a:rPr lang="th-TH" sz="2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3.2 มีผลสำเร็จที่เป็นรูปธรรม</a:t>
            </a:r>
            <a:r>
              <a:rPr lang="en-US" sz="2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2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ทั้ง </a:t>
            </a:r>
            <a:r>
              <a:rPr lang="en-US" sz="2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Output</a:t>
            </a:r>
            <a:r>
              <a:rPr lang="th-TH" sz="2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, </a:t>
            </a:r>
            <a:r>
              <a:rPr lang="en-US" sz="2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Outcome </a:t>
            </a:r>
            <a:r>
              <a:rPr lang="th-TH" sz="2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และ </a:t>
            </a:r>
            <a:r>
              <a:rPr lang="en-US" sz="2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Impact</a:t>
            </a:r>
          </a:p>
          <a:p>
            <a:pPr algn="thaiDist"/>
            <a:r>
              <a:rPr lang="th-TH" sz="2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3.3 จำนวนสตรี/องค์กรสตรีสมัครเข้าเป็นสมาชิกเพิ่มขึ้นอย่างต่อเนื่อง เป้าหมายไม่น้อยกว่าร้อยละ 50</a:t>
            </a:r>
          </a:p>
          <a:p>
            <a:pPr algn="thaiDist"/>
            <a:r>
              <a:rPr lang="th-TH" sz="2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3.4 สตรี/องค์กรสตรีในทุกพื้นที่และทุกช่วงวัยสามารถเข้าถึงแหล่งกองทุนสตรีได้อย่างทั่วถึง </a:t>
            </a:r>
          </a:p>
          <a:p>
            <a:pPr algn="thaiDist"/>
            <a:r>
              <a:rPr lang="th-TH" sz="2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สะดวก รวดเร็ว</a:t>
            </a:r>
          </a:p>
          <a:p>
            <a:pPr algn="thaiDist"/>
            <a:r>
              <a:rPr lang="th-TH" sz="2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3.5 การบริหารกองทุนเป็นไปตามหลักธรรมา</a:t>
            </a:r>
            <a:r>
              <a:rPr lang="th-TH" sz="2600" dirty="0" err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ภิ</a:t>
            </a:r>
            <a:r>
              <a:rPr lang="th-TH" sz="2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บาล มีความโปร่งใส ไม่มีการแสงหาผลประโยชน์ </a:t>
            </a:r>
          </a:p>
          <a:p>
            <a:pPr algn="thaiDist"/>
            <a:r>
              <a:rPr lang="th-TH" sz="2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ไม่มีข้อร้องเรียน ถูกต้องตามระเบียบแนวทางที่กำหนด และวัตถุประสงค์ของกองทุน </a:t>
            </a:r>
          </a:p>
          <a:p>
            <a:pPr algn="thaiDist"/>
            <a:r>
              <a:rPr lang="th-TH" sz="2600" b="1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(คนอยู่ สัญญาอยู่ เงินอยู่)</a:t>
            </a:r>
          </a:p>
          <a:p>
            <a:pPr algn="thaiDist"/>
            <a:r>
              <a:rPr lang="th-TH" sz="2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3.6 เงินกองทุนสามารถสนองตอบปัญหาความต้องการของสตรีตามความเหมาะสมของสภาพพื้นที่</a:t>
            </a:r>
          </a:p>
          <a:p>
            <a:pPr algn="thaiDist"/>
            <a:r>
              <a:rPr lang="th-TH" sz="2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3.7 การประเมินผลเงินทุนหมุนเวียนได้ระดับค่าคะแนนแต่ละด้านไม่ต่ำกว่า 3 และค่าคะแนนรวม</a:t>
            </a:r>
          </a:p>
          <a:p>
            <a:pPr algn="thaiDist"/>
            <a:r>
              <a:rPr lang="th-TH" sz="2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ไม่ต่ำกว่า 4.0000</a:t>
            </a:r>
            <a:endParaRPr lang="en-US" sz="2600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en-US" sz="2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endParaRPr lang="th-TH" sz="2600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574122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90500" y="1080281"/>
            <a:ext cx="8558877" cy="4672819"/>
          </a:xfr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b="1" dirty="0" smtClean="0">
                <a:solidFill>
                  <a:schemeClr val="accent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4. </a:t>
            </a:r>
            <a:r>
              <a:rPr lang="th-TH" sz="2800" b="1" dirty="0" smtClean="0">
                <a:solidFill>
                  <a:schemeClr val="accent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ระบบ </a:t>
            </a:r>
            <a:r>
              <a:rPr lang="en-US" sz="2800" b="1" dirty="0" smtClean="0">
                <a:solidFill>
                  <a:schemeClr val="accent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SARA</a:t>
            </a:r>
            <a:r>
              <a:rPr lang="th-TH" sz="2800" b="1" dirty="0" smtClean="0">
                <a:solidFill>
                  <a:schemeClr val="accent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</a:p>
          <a:p>
            <a:pPr marL="0" indent="0">
              <a:buNone/>
            </a:pPr>
            <a:r>
              <a:rPr lang="th-TH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4.1 กำชับให้ลูกหนี้ชำระเงินผ่านระบบ </a:t>
            </a:r>
            <a:r>
              <a:rPr lang="en-US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Bill Payment </a:t>
            </a:r>
          </a:p>
          <a:p>
            <a:pPr marL="0" indent="0">
              <a:buNone/>
            </a:pPr>
            <a:r>
              <a:rPr lang="en-US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4.2 </a:t>
            </a:r>
            <a:r>
              <a:rPr lang="th-TH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ให้เจ้าหน้าที่ผู้รับผิดชอบตัดชำระหนี้ในระบบและออกใบเสร็จรับเงินให้ลูกหนี้</a:t>
            </a:r>
          </a:p>
          <a:p>
            <a:pPr marL="0" indent="0">
              <a:buNone/>
            </a:pPr>
            <a:r>
              <a:rPr lang="th-TH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ให้เป็นปัจจุบัน</a:t>
            </a:r>
          </a:p>
          <a:p>
            <a:pPr marL="0" indent="0">
              <a:buNone/>
            </a:pPr>
            <a:r>
              <a:rPr lang="th-TH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4.3 ฐานะการเงินในทะเบียนคุมมือกับระบบ</a:t>
            </a:r>
            <a:r>
              <a:rPr lang="en-US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SARA</a:t>
            </a:r>
            <a:r>
              <a:rPr lang="th-TH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ต้องถูกต้องตรงกัน คือ </a:t>
            </a:r>
          </a:p>
          <a:p>
            <a:pPr marL="0" indent="0">
              <a:buNone/>
            </a:pPr>
            <a:r>
              <a:rPr lang="th-TH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การเบิกจ่ายงบประมาณ, ลูกหนี้กองทุน และการรับชำระคืนเงินกองทุน</a:t>
            </a:r>
          </a:p>
          <a:p>
            <a:pPr marL="0" indent="0">
              <a:buNone/>
            </a:pPr>
            <a:r>
              <a:rPr lang="th-TH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4.4 การปรับปรุงแก้ไขข้อมูลในระบบ</a:t>
            </a:r>
            <a:r>
              <a:rPr lang="en-US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SARA</a:t>
            </a:r>
            <a:r>
              <a:rPr lang="th-TH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ต้องมีบันทึกหรือหนังสือไว้เป็นหลักฐานและได้รับความยินยอมจากผู้บังคับบัญ</a:t>
            </a:r>
            <a:r>
              <a:rPr lang="th-TH" sz="28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ช</a:t>
            </a:r>
            <a:r>
              <a:rPr lang="th-TH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า</a:t>
            </a:r>
          </a:p>
        </p:txBody>
      </p:sp>
      <p:sp>
        <p:nvSpPr>
          <p:cNvPr id="4" name="เครื่องหมายบั้ง 3"/>
          <p:cNvSpPr/>
          <p:nvPr/>
        </p:nvSpPr>
        <p:spPr>
          <a:xfrm>
            <a:off x="7866995" y="0"/>
            <a:ext cx="882382" cy="747378"/>
          </a:xfrm>
          <a:prstGeom prst="chevron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sp>
        <p:nvSpPr>
          <p:cNvPr id="5" name="Pentagon 5"/>
          <p:cNvSpPr/>
          <p:nvPr/>
        </p:nvSpPr>
        <p:spPr>
          <a:xfrm>
            <a:off x="7763" y="-6"/>
            <a:ext cx="8235485" cy="747384"/>
          </a:xfrm>
          <a:prstGeom prst="homePlate">
            <a:avLst>
              <a:gd name="adj" fmla="val 43772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         </a:t>
            </a:r>
          </a:p>
          <a:p>
            <a:endParaRPr lang="th-TH" sz="30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pSp>
        <p:nvGrpSpPr>
          <p:cNvPr id="6" name="Group 2"/>
          <p:cNvGrpSpPr/>
          <p:nvPr/>
        </p:nvGrpSpPr>
        <p:grpSpPr>
          <a:xfrm>
            <a:off x="298433" y="-17568"/>
            <a:ext cx="928050" cy="782507"/>
            <a:chOff x="2953255" y="4744273"/>
            <a:chExt cx="966131" cy="966131"/>
          </a:xfrm>
        </p:grpSpPr>
        <p:sp>
          <p:nvSpPr>
            <p:cNvPr id="7" name="Oval 86"/>
            <p:cNvSpPr/>
            <p:nvPr/>
          </p:nvSpPr>
          <p:spPr bwMode="auto">
            <a:xfrm>
              <a:off x="3014367" y="4805383"/>
              <a:ext cx="852640" cy="852639"/>
            </a:xfrm>
            <a:prstGeom prst="ellipse">
              <a:avLst/>
            </a:prstGeom>
            <a:solidFill>
              <a:schemeClr val="bg1"/>
            </a:solidFill>
            <a:ln w="3175" cmpd="sng">
              <a:noFill/>
              <a:prstDash val="soli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351" dirty="0">
                <a:latin typeface="TH SarabunPSK" panose="020B0500040200020003" pitchFamily="34" charset="-34"/>
                <a:cs typeface="TH SarabunPSK" pitchFamily="34" charset="-34"/>
              </a:endParaRPr>
            </a:p>
          </p:txBody>
        </p:sp>
        <p:sp>
          <p:nvSpPr>
            <p:cNvPr id="8" name="Oval 87"/>
            <p:cNvSpPr/>
            <p:nvPr/>
          </p:nvSpPr>
          <p:spPr bwMode="auto">
            <a:xfrm>
              <a:off x="2953255" y="4744273"/>
              <a:ext cx="966131" cy="966131"/>
            </a:xfrm>
            <a:prstGeom prst="ellipse">
              <a:avLst/>
            </a:prstGeom>
            <a:noFill/>
            <a:ln w="3175" cmpd="sng">
              <a:solidFill>
                <a:schemeClr val="bg1">
                  <a:lumMod val="65000"/>
                </a:schemeClr>
              </a:solidFill>
              <a:prstDash val="sys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351" dirty="0">
                <a:latin typeface="TH SarabunPSK" panose="020B0500040200020003" pitchFamily="34" charset="-34"/>
                <a:cs typeface="TH SarabunPSK" pitchFamily="34" charset="-34"/>
              </a:endParaRPr>
            </a:p>
          </p:txBody>
        </p:sp>
      </p:grpSp>
      <p:pic>
        <p:nvPicPr>
          <p:cNvPr id="9" name="Picture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059"/>
          <a:stretch/>
        </p:blipFill>
        <p:spPr>
          <a:xfrm>
            <a:off x="501334" y="66085"/>
            <a:ext cx="522248" cy="585329"/>
          </a:xfrm>
          <a:prstGeom prst="rect">
            <a:avLst/>
          </a:prstGeom>
        </p:spPr>
      </p:pic>
      <p:sp>
        <p:nvSpPr>
          <p:cNvPr id="10" name="กล่องข้อความ 9"/>
          <p:cNvSpPr txBox="1"/>
          <p:nvPr/>
        </p:nvSpPr>
        <p:spPr>
          <a:xfrm>
            <a:off x="1405719" y="191069"/>
            <a:ext cx="46538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ประเด็นเน้นย้ำ (ต่อ)</a:t>
            </a:r>
            <a:endParaRPr lang="th-TH" sz="28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43203195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ตัวแทนเนื้อหา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800" y="824459"/>
            <a:ext cx="6976777" cy="5232583"/>
          </a:xfrm>
        </p:spPr>
      </p:pic>
      <p:sp>
        <p:nvSpPr>
          <p:cNvPr id="5" name="สี่เหลี่ยมผืนผ้ามุมมน 4"/>
          <p:cNvSpPr/>
          <p:nvPr/>
        </p:nvSpPr>
        <p:spPr>
          <a:xfrm>
            <a:off x="2353456" y="1588957"/>
            <a:ext cx="4601980" cy="185179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 smtClean="0">
                <a:solidFill>
                  <a:srgbClr val="00206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THANK  YOU</a:t>
            </a:r>
            <a:endParaRPr lang="th-TH" sz="5400" dirty="0">
              <a:solidFill>
                <a:srgbClr val="002060"/>
              </a:solidFill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44160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18434" name="Picture 2" descr="C:\Users\TORA\AppData\Local\Temp\Rar$DR10.409\001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5496"/>
            <a:ext cx="9144000" cy="6467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55427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719" name="Group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9897408"/>
              </p:ext>
            </p:extLst>
          </p:nvPr>
        </p:nvGraphicFramePr>
        <p:xfrm>
          <a:off x="115248" y="3015672"/>
          <a:ext cx="8940799" cy="3234040"/>
        </p:xfrm>
        <a:graphic>
          <a:graphicData uri="http://schemas.openxmlformats.org/drawingml/2006/table">
            <a:tbl>
              <a:tblPr/>
              <a:tblGrid>
                <a:gridCol w="29428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979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14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ยุทธศาสตร์  </a:t>
                      </a:r>
                    </a:p>
                  </a:txBody>
                  <a:tcPr marL="68571" marR="68571" marT="34217" marB="342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กลยุทธ์</a:t>
                      </a:r>
                    </a:p>
                  </a:txBody>
                  <a:tcPr marL="68571" marR="68571" marT="34217" marB="342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0439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 เสริมสร้างอาชีพและรายได้แก่สตรี</a:t>
                      </a:r>
                      <a:endParaRPr lang="en-US" sz="18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71" marR="68571" marT="34217" marB="342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lang="th-TH" sz="1800" b="1" kern="120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1.</a:t>
                      </a:r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</a:t>
                      </a:r>
                      <a:r>
                        <a:rPr lang="th-TH" sz="1800" b="1" kern="1200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800" b="1" kern="120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การเข้าถึงปัจจัยการประกอบอาชีพ        1.</a:t>
                      </a:r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</a:t>
                      </a:r>
                      <a:r>
                        <a:rPr lang="th-TH" sz="1800" b="1" kern="120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พัฒนากลุ่มอาชีพสตรี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1.3 </a:t>
                      </a:r>
                      <a:r>
                        <a:rPr lang="th-TH" sz="1800" b="1" kern="120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เพิ่มช่องทางการตลาด                       </a:t>
                      </a:r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1.4 </a:t>
                      </a:r>
                      <a:r>
                        <a:rPr lang="th-TH" altLang="th-TH" sz="1800" b="1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การสื่อสารสร้างการรับรู้เพื่อความยั่งยืน</a:t>
                      </a:r>
                      <a:endParaRPr lang="th-TH" sz="1800" b="1" dirty="0" smtClean="0">
                        <a:solidFill>
                          <a:schemeClr val="bg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71" marR="68571" marT="34208" marB="342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4960">
                <a:tc>
                  <a:txBody>
                    <a:bodyPr/>
                    <a:lstStyle/>
                    <a:p>
                      <a:pPr eaLnBrk="1" hangingPunct="1">
                        <a:defRPr/>
                      </a:pPr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</a:t>
                      </a:r>
                      <a:r>
                        <a:rPr lang="th-TH" sz="1800" b="1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800" b="1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ส่งเสริมสตรีและเครือข่าย</a:t>
                      </a:r>
                      <a:br>
                        <a:rPr lang="th-TH" sz="1800" b="1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</a:br>
                      <a:r>
                        <a:rPr lang="th-TH" sz="1800" b="1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ในการพัฒนาคุณภาพชีวิต</a:t>
                      </a:r>
                      <a:endParaRPr lang="th-TH" sz="18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71" marR="68571" marT="34217" marB="342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defRPr/>
                      </a:pPr>
                      <a:r>
                        <a:rPr lang="th-TH" sz="1800" b="1" kern="120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2.1 </a:t>
                      </a:r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พัฒนาศักยภาพสตรี                          </a:t>
                      </a:r>
                      <a:r>
                        <a:rPr lang="th-TH" sz="1800" b="1" kern="120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2.2 </a:t>
                      </a:r>
                      <a:r>
                        <a:rPr lang="th-TH" sz="1800" b="1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สร้างและพัฒนาเครือข่ายสตรี</a:t>
                      </a:r>
                      <a:endParaRPr lang="th-TH" sz="1800" dirty="0" smtClean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2.3 ขับเคลื่อนการพัฒนาคุณภาพชีวิตสตรี</a:t>
                      </a:r>
                      <a:endParaRPr kumimoji="0" lang="th-TH" sz="18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71" marR="68571" marT="34208" marB="342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94960">
                <a:tc>
                  <a:txBody>
                    <a:bodyPr/>
                    <a:lstStyle/>
                    <a:p>
                      <a:pPr algn="l" eaLnBrk="1" hangingPunct="1">
                        <a:spcBef>
                          <a:spcPts val="0"/>
                        </a:spcBef>
                        <a:defRPr/>
                      </a:pPr>
                      <a:r>
                        <a:rPr lang="th-TH" sz="1800" b="1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3. </a:t>
                      </a:r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การเชื่อมโยง</a:t>
                      </a:r>
                      <a:r>
                        <a:rPr lang="th-TH" sz="1800" b="1" u="none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การบริหารร่วมกับ</a:t>
                      </a:r>
                      <a:r>
                        <a:rPr lang="th-TH" sz="1800" b="1" dirty="0" smtClean="0">
                          <a:solidFill>
                            <a:schemeClr val="accent2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/>
                      </a:r>
                      <a:br>
                        <a:rPr lang="th-TH" sz="1800" b="1" dirty="0" smtClean="0">
                          <a:solidFill>
                            <a:schemeClr val="accent2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</a:br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เครือข่ายในพื้นที่</a:t>
                      </a:r>
                      <a:endParaRPr lang="th-TH" sz="180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71" marR="68571" marT="34217" marB="342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th-TH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3.1 สร้างภาคีความร่วมมือ                       3.2 พัฒนาองค์ความรู้เครือข่าย</a:t>
                      </a:r>
                      <a:br>
                        <a:rPr kumimoji="0" lang="th-TH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</a:br>
                      <a:r>
                        <a:rPr kumimoji="0" lang="th-TH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3.3  ส่งเสริมกิจกรรมกลุ่มเครือข่าย</a:t>
                      </a:r>
                    </a:p>
                  </a:txBody>
                  <a:tcPr marL="68571" marR="68571" marT="34208" marB="342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1411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4. เสริมสร้างขีดความสามารถ</a:t>
                      </a:r>
                      <a:r>
                        <a:rPr lang="th-TH" sz="1800" b="1" u="none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องค์กรบริหาร</a:t>
                      </a:r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กองทุนฯ ตามหลักธรร</a:t>
                      </a:r>
                      <a:r>
                        <a:rPr lang="th-TH" sz="1800" b="1" dirty="0" err="1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มาภิ</a:t>
                      </a:r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บาล</a:t>
                      </a:r>
                      <a:endParaRPr lang="th-TH" sz="1800" b="1" kern="1200" dirty="0" smtClean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68571" marR="68571" marT="34217" marB="3421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eaLnBrk="1" hangingPunct="1">
                        <a:buFont typeface="Arial" pitchFamily="34" charset="0"/>
                        <a:buNone/>
                        <a:defRPr/>
                      </a:pPr>
                      <a:r>
                        <a:rPr lang="th-TH" sz="1800" b="1" kern="120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4.1 </a:t>
                      </a:r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พัฒนาสมรรถนะบุคลากรในการขับเคลื่อนกองทุนฯ</a:t>
                      </a:r>
                      <a:endParaRPr lang="en-US" sz="1800" b="1" dirty="0" smtClean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th-TH" sz="1800" b="1" kern="120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4.2 </a:t>
                      </a:r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พัฒนาระบบการบริหารจัดการข้อมูลสารสนเทศและเทคโนโลยี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/>
                      </a:r>
                      <a:br>
                        <a:rPr lang="en-US" sz="18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</a:br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4.3</a:t>
                      </a:r>
                      <a:r>
                        <a:rPr lang="en-US" sz="1800" b="1" kern="1200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พัฒนาระบบและกลไกในการบริหารจัดการกองทุนฯ</a:t>
                      </a:r>
                      <a:endParaRPr lang="th-TH" sz="18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71" marR="68571" marT="34208" marB="3420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51748" y="2110136"/>
            <a:ext cx="810815" cy="369332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th-TH" b="1" dirty="0" err="1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พันธ</a:t>
            </a:r>
            <a:r>
              <a:rPr lang="th-TH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กิจ</a:t>
            </a:r>
          </a:p>
        </p:txBody>
      </p:sp>
      <p:sp>
        <p:nvSpPr>
          <p:cNvPr id="47128" name="สี่เหลี่ยมผืนผ้า 3"/>
          <p:cNvSpPr>
            <a:spLocks noChangeArrowheads="1"/>
          </p:cNvSpPr>
          <p:nvPr/>
        </p:nvSpPr>
        <p:spPr bwMode="auto">
          <a:xfrm>
            <a:off x="926063" y="1905758"/>
            <a:ext cx="8129984" cy="1034129"/>
          </a:xfrm>
          <a:prstGeom prst="rect">
            <a:avLst/>
          </a:prstGeom>
          <a:noFill/>
          <a:ln w="9525">
            <a:solidFill>
              <a:schemeClr val="accent2">
                <a:lumMod val="60000"/>
                <a:lumOff val="4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pPr>
              <a:buFontTx/>
              <a:buNone/>
            </a:pPr>
            <a:r>
              <a:rPr lang="en-US" altLang="th-TH" sz="1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1. </a:t>
            </a:r>
            <a:r>
              <a:rPr lang="th-TH" altLang="th-TH" sz="1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จัดสรรเงินทุนให้แก่สตรีและองค์กรสตรีสำหรับการพัฒนาเศรษฐกิจฐานราก ให้เข้มแข็งและมีคุณภาพชีวิตที่ดีขึ้น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th-TH" sz="1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2. </a:t>
            </a:r>
            <a:r>
              <a:rPr lang="th-TH" altLang="th-TH" sz="1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จัดสรรเงินทุนในการพัฒนาบทบาทสตรีให้มีขีดความสามารถในการเป็นผู้นำและมีส่วนร่วมในการแก้ปัญหาสตรีในชุมชน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th-TH" sz="1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3. </a:t>
            </a:r>
            <a:r>
              <a:rPr lang="th-TH" altLang="th-TH" sz="1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บริหารกองทุนให้มีความมั่นคง ตามหลักธรรมา</a:t>
            </a:r>
            <a:r>
              <a:rPr lang="th-TH" altLang="th-TH" sz="1800" b="1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ภิ</a:t>
            </a:r>
            <a:r>
              <a:rPr lang="th-TH" altLang="th-TH" sz="1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บาล</a:t>
            </a:r>
          </a:p>
        </p:txBody>
      </p:sp>
      <p:sp>
        <p:nvSpPr>
          <p:cNvPr id="8" name="Round Diagonal Corner Rectangle 7"/>
          <p:cNvSpPr/>
          <p:nvPr/>
        </p:nvSpPr>
        <p:spPr>
          <a:xfrm>
            <a:off x="115248" y="1396585"/>
            <a:ext cx="8940799" cy="433388"/>
          </a:xfrm>
          <a:prstGeom prst="round2DiagRect">
            <a:avLst/>
          </a:prstGeom>
          <a:noFill/>
          <a:ln>
            <a:solidFill>
              <a:srgbClr val="FFC0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ts val="900"/>
              </a:spcBef>
              <a:defRPr/>
            </a:pPr>
            <a:r>
              <a:rPr lang="th-TH" sz="2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                                                                              </a:t>
            </a:r>
          </a:p>
          <a:p>
            <a:pPr algn="ctr" eaLnBrk="1" hangingPunct="1">
              <a:defRPr/>
            </a:pPr>
            <a:r>
              <a:rPr lang="th-TH" sz="2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sz="2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22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เป้าประสงค์ </a:t>
            </a:r>
            <a:r>
              <a:rPr lang="en-US" sz="2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</a:t>
            </a:r>
            <a:r>
              <a:rPr lang="th-TH" sz="2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altLang="th-TH" sz="2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สตรีมีความมั่นคงด้านรายได้ มีคุณภาพชีวิตที่ดี มีบทบาทนำทางเศรษฐกิจ สังคม การเมืองในชุมชน</a:t>
            </a:r>
            <a:endParaRPr lang="en-US" altLang="th-TH" sz="2200" b="1" dirty="0">
              <a:solidFill>
                <a:schemeClr val="tx1">
                  <a:lumMod val="95000"/>
                  <a:lumOff val="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 eaLnBrk="1" hangingPunct="1">
              <a:defRPr/>
            </a:pPr>
            <a:endParaRPr lang="th-TH" sz="2200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 eaLnBrk="1" hangingPunct="1">
              <a:defRPr/>
            </a:pPr>
            <a:endParaRPr lang="th-TH" sz="2200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5248" y="770135"/>
            <a:ext cx="8940800" cy="461665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วิสัยทัศน์ </a:t>
            </a:r>
            <a:r>
              <a:rPr lang="en-US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altLang="th-TH" sz="24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เป็น</a:t>
            </a:r>
            <a:r>
              <a:rPr lang="th-TH" altLang="th-TH" sz="24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แหล่งทุนในการพัฒนาสตรีเพื่อขับเคลื่อนเศรษฐกิจฐานรากให้เข้มแข็ง มีคุณภาพชีวิตที่ดี</a:t>
            </a:r>
            <a:r>
              <a:rPr lang="th-TH" altLang="th-TH" sz="24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ขึ้น</a:t>
            </a:r>
            <a:endParaRPr lang="th-TH" altLang="th-TH" sz="2400" b="1" i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9" name="เครื่องหมายบั้ง 8"/>
          <p:cNvSpPr/>
          <p:nvPr/>
        </p:nvSpPr>
        <p:spPr>
          <a:xfrm>
            <a:off x="7866995" y="0"/>
            <a:ext cx="882382" cy="563904"/>
          </a:xfrm>
          <a:prstGeom prst="chevron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sp>
        <p:nvSpPr>
          <p:cNvPr id="10" name="Pentagon 5"/>
          <p:cNvSpPr/>
          <p:nvPr/>
        </p:nvSpPr>
        <p:spPr>
          <a:xfrm>
            <a:off x="7763" y="-6"/>
            <a:ext cx="8235485" cy="563903"/>
          </a:xfrm>
          <a:prstGeom prst="homePlate">
            <a:avLst>
              <a:gd name="adj" fmla="val 43772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         </a:t>
            </a:r>
          </a:p>
          <a:p>
            <a:endParaRPr lang="th-TH" sz="30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pSp>
        <p:nvGrpSpPr>
          <p:cNvPr id="11" name="Group 2"/>
          <p:cNvGrpSpPr/>
          <p:nvPr/>
        </p:nvGrpSpPr>
        <p:grpSpPr>
          <a:xfrm>
            <a:off x="313897" y="-60177"/>
            <a:ext cx="928050" cy="782507"/>
            <a:chOff x="2953255" y="4744273"/>
            <a:chExt cx="966131" cy="966131"/>
          </a:xfrm>
        </p:grpSpPr>
        <p:sp>
          <p:nvSpPr>
            <p:cNvPr id="12" name="Oval 86"/>
            <p:cNvSpPr/>
            <p:nvPr/>
          </p:nvSpPr>
          <p:spPr bwMode="auto">
            <a:xfrm>
              <a:off x="3014367" y="4805383"/>
              <a:ext cx="852640" cy="852639"/>
            </a:xfrm>
            <a:prstGeom prst="ellipse">
              <a:avLst/>
            </a:prstGeom>
            <a:solidFill>
              <a:schemeClr val="bg1"/>
            </a:solidFill>
            <a:ln w="3175" cmpd="sng">
              <a:noFill/>
              <a:prstDash val="soli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351" dirty="0">
                <a:latin typeface="TH SarabunPSK" panose="020B0500040200020003" pitchFamily="34" charset="-34"/>
                <a:cs typeface="TH SarabunPSK" pitchFamily="34" charset="-34"/>
              </a:endParaRPr>
            </a:p>
          </p:txBody>
        </p:sp>
        <p:sp>
          <p:nvSpPr>
            <p:cNvPr id="13" name="Oval 87"/>
            <p:cNvSpPr/>
            <p:nvPr/>
          </p:nvSpPr>
          <p:spPr bwMode="auto">
            <a:xfrm>
              <a:off x="2953255" y="4744273"/>
              <a:ext cx="966131" cy="966131"/>
            </a:xfrm>
            <a:prstGeom prst="ellipse">
              <a:avLst/>
            </a:prstGeom>
            <a:noFill/>
            <a:ln w="3175" cmpd="sng">
              <a:solidFill>
                <a:schemeClr val="bg1">
                  <a:lumMod val="65000"/>
                </a:schemeClr>
              </a:solidFill>
              <a:prstDash val="sys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351" dirty="0">
                <a:latin typeface="TH SarabunPSK" panose="020B0500040200020003" pitchFamily="34" charset="-34"/>
                <a:cs typeface="TH SarabunPSK" pitchFamily="34" charset="-34"/>
              </a:endParaRPr>
            </a:p>
          </p:txBody>
        </p:sp>
      </p:grpSp>
      <p:pic>
        <p:nvPicPr>
          <p:cNvPr id="14" name="Picture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059"/>
          <a:stretch/>
        </p:blipFill>
        <p:spPr>
          <a:xfrm>
            <a:off x="501334" y="66085"/>
            <a:ext cx="522248" cy="585329"/>
          </a:xfrm>
          <a:prstGeom prst="rect">
            <a:avLst/>
          </a:prstGeom>
        </p:spPr>
      </p:pic>
      <p:sp>
        <p:nvSpPr>
          <p:cNvPr id="15" name="กล่องข้อความ 14"/>
          <p:cNvSpPr txBox="1"/>
          <p:nvPr/>
        </p:nvSpPr>
        <p:spPr>
          <a:xfrm>
            <a:off x="1250335" y="20575"/>
            <a:ext cx="72520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3</a:t>
            </a:r>
            <a:r>
              <a:rPr lang="en-US" sz="3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.</a:t>
            </a:r>
            <a:r>
              <a:rPr lang="th-TH" sz="3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altLang="th-TH" sz="32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ยุทธศาสตร์กองทุนพัฒนาบทบาทสตรี พ.ศ. 2562 - 256</a:t>
            </a:r>
            <a:r>
              <a:rPr lang="en-US" altLang="th-TH" sz="32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4</a:t>
            </a:r>
            <a:r>
              <a:rPr lang="th-TH" sz="30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imes New Roman"/>
                <a:cs typeface="TH SarabunPSK" panose="020B0500040200020003" pitchFamily="34" charset="-34"/>
              </a:rPr>
              <a:t> </a:t>
            </a:r>
            <a:endParaRPr lang="th-TH" sz="30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53719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20482" name="Picture 2" descr="C:\Users\TORA\AppData\Local\Temp\Rar$DR11.027\002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5496"/>
            <a:ext cx="9144000" cy="6467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45330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21506" name="Picture 2" descr="C:\Users\TORA\AppData\Local\Temp\Rar$DR11.459\002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5496"/>
            <a:ext cx="9144000" cy="6467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67663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22530" name="Picture 2" descr="C:\Users\TORA\AppData\Local\Temp\Rar$DR11.032\002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5496"/>
            <a:ext cx="9144000" cy="6467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99190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24578" name="Picture 2" descr="C:\Users\TORA\AppData\Local\Temp\Rar$DR12.153\002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5496"/>
            <a:ext cx="9144000" cy="6467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83152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25602" name="Picture 2" descr="C:\Users\TORA\AppData\Local\Temp\Rar$DR13.335\002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5496"/>
            <a:ext cx="9144000" cy="6467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44137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5311</TotalTime>
  <Words>1944</Words>
  <Application>Microsoft Office PowerPoint</Application>
  <PresentationFormat>นำเสนอทางหน้าจอ (4:3)</PresentationFormat>
  <Paragraphs>348</Paragraphs>
  <Slides>25</Slides>
  <Notes>2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11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25</vt:i4>
      </vt:variant>
    </vt:vector>
  </HeadingPairs>
  <TitlesOfParts>
    <vt:vector size="37" baseType="lpstr">
      <vt:lpstr>Adobe Gothic Std B</vt:lpstr>
      <vt:lpstr>Angsana New</vt:lpstr>
      <vt:lpstr>Arial</vt:lpstr>
      <vt:lpstr>Calibri</vt:lpstr>
      <vt:lpstr>Calibri Light</vt:lpstr>
      <vt:lpstr>Cordia New</vt:lpstr>
      <vt:lpstr>Leelawadee</vt:lpstr>
      <vt:lpstr>TH Chakra Petch</vt:lpstr>
      <vt:lpstr>TH SarabunIT๙</vt:lpstr>
      <vt:lpstr>TH SarabunPSK</vt:lpstr>
      <vt:lpstr>Times New Roman</vt:lpstr>
      <vt:lpstr>Office Theme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การใช้เงินทุนหมุนเวียน กองทุนพัฒนาบทบาทสตรี ประจำปีงบประมาณ พ.ศ. 2562</vt:lpstr>
      <vt:lpstr>การใช้เงินอุดหนุน กองทุนพัฒนาบทบาทสตรี ประจำปีงบประมาณ พ.ศ. 2562</vt:lpstr>
      <vt:lpstr> เป้าหมายการเบิกจ่ายงบประมาณ ปี 2562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Company>www.easyosteam.com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Mr.KKD</dc:creator>
  <cp:lastModifiedBy>TWDF-CDD</cp:lastModifiedBy>
  <cp:revision>729</cp:revision>
  <cp:lastPrinted>2019-01-23T10:59:26Z</cp:lastPrinted>
  <dcterms:created xsi:type="dcterms:W3CDTF">2017-01-23T13:49:55Z</dcterms:created>
  <dcterms:modified xsi:type="dcterms:W3CDTF">2019-01-27T10:30:12Z</dcterms:modified>
</cp:coreProperties>
</file>